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7" r:id="rId12"/>
  </p:sldIdLst>
  <p:sldSz cx="14630400" cy="8229600"/>
  <p:notesSz cx="8229600" cy="14630400"/>
  <p:embeddedFontLst>
    <p:embeddedFont>
      <p:font typeface="Berlin Sans FB Demi" panose="020E0802020502020306" pitchFamily="34" charset="0"/>
      <p:bold r:id="rId14"/>
    </p:embeddedFont>
    <p:embeddedFont>
      <p:font typeface="Merriweather" panose="00000500000000000000" pitchFamily="2"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2B93"/>
    <a:srgbClr val="010E5C"/>
    <a:srgbClr val="255B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5" autoAdjust="0"/>
    <p:restoredTop sz="94610"/>
  </p:normalViewPr>
  <p:slideViewPr>
    <p:cSldViewPr snapToGrid="0" snapToObjects="1">
      <p:cViewPr varScale="1">
        <p:scale>
          <a:sx n="73" d="100"/>
          <a:sy n="73" d="100"/>
        </p:scale>
        <p:origin x="52" y="5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5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464457" y="1275528"/>
            <a:ext cx="5486400" cy="51961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 0"/>
          <p:cNvSpPr/>
          <p:nvPr/>
        </p:nvSpPr>
        <p:spPr>
          <a:xfrm>
            <a:off x="6350198" y="1326118"/>
            <a:ext cx="7815745" cy="2128838"/>
          </a:xfrm>
          <a:prstGeom prst="rect">
            <a:avLst/>
          </a:prstGeom>
          <a:noFill/>
          <a:ln/>
        </p:spPr>
        <p:txBody>
          <a:bodyPr wrap="square" lIns="0" tIns="0" rIns="0" bIns="0" rtlCol="0" anchor="t"/>
          <a:lstStyle/>
          <a:p>
            <a:pPr marL="0" indent="0">
              <a:lnSpc>
                <a:spcPts val="8350"/>
              </a:lnSpc>
              <a:buNone/>
            </a:pPr>
            <a:r>
              <a:rPr lang="en-US" sz="6000" dirty="0">
                <a:solidFill>
                  <a:srgbClr val="00B0F0"/>
                </a:solidFill>
                <a:latin typeface="Berlin Sans FB Demi" panose="020E0802020502020306" pitchFamily="34" charset="0"/>
                <a:ea typeface="Merriweather" pitchFamily="34" charset="-122"/>
                <a:cs typeface="Merriweather" pitchFamily="34" charset="-120"/>
              </a:rPr>
              <a:t>Welcome to Bank App</a:t>
            </a:r>
            <a:endParaRPr lang="en-US" sz="6000" dirty="0">
              <a:solidFill>
                <a:srgbClr val="00B0F0"/>
              </a:solidFill>
              <a:latin typeface="Berlin Sans FB Demi" panose="020E0802020502020306" pitchFamily="34" charset="0"/>
            </a:endParaRPr>
          </a:p>
        </p:txBody>
      </p:sp>
      <p:sp>
        <p:nvSpPr>
          <p:cNvPr id="4" name="Text 1"/>
          <p:cNvSpPr/>
          <p:nvPr/>
        </p:nvSpPr>
        <p:spPr>
          <a:xfrm>
            <a:off x="6350198" y="3925789"/>
            <a:ext cx="7416403" cy="236886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Bank App is your all-in-one solution to manage your finances with ease. Simplify your banking experience by accessing and managing all your credit and debit cards from various banks in one convenient place. Enjoy fast and secure transactions, real-time spending insights, and detailed expense tracking to stay on top of your financial well-being.</a:t>
            </a:r>
            <a:endParaRPr lang="en-US" sz="1900" dirty="0"/>
          </a:p>
        </p:txBody>
      </p:sp>
      <p:sp>
        <p:nvSpPr>
          <p:cNvPr id="7" name="Text 3"/>
          <p:cNvSpPr/>
          <p:nvPr/>
        </p:nvSpPr>
        <p:spPr>
          <a:xfrm>
            <a:off x="6868478" y="6471642"/>
            <a:ext cx="4096464" cy="431840"/>
          </a:xfrm>
          <a:prstGeom prst="rect">
            <a:avLst/>
          </a:prstGeom>
          <a:noFill/>
          <a:ln/>
        </p:spPr>
        <p:txBody>
          <a:bodyPr wrap="none" lIns="0" tIns="0" rIns="0" bIns="0" rtlCol="0" anchor="t"/>
          <a:lstStyle/>
          <a:p>
            <a:pPr marL="0" indent="0" algn="l">
              <a:lnSpc>
                <a:spcPts val="3400"/>
              </a:lnSpc>
              <a:buNone/>
            </a:pPr>
            <a:endParaRPr lang="en-US" sz="2400" dirty="0"/>
          </a:p>
        </p:txBody>
      </p:sp>
      <p:pic>
        <p:nvPicPr>
          <p:cNvPr id="6" name="Picture 5" descr="A group of logos with different colors&#10;&#10;Description automatically generated">
            <a:extLst>
              <a:ext uri="{FF2B5EF4-FFF2-40B4-BE49-F238E27FC236}">
                <a16:creationId xmlns:a16="http://schemas.microsoft.com/office/drawing/2014/main" id="{063A8A72-AB49-227C-E276-3953F559F2DC}"/>
              </a:ext>
            </a:extLst>
          </p:cNvPr>
          <p:cNvPicPr>
            <a:picLocks noChangeAspect="1"/>
          </p:cNvPicPr>
          <p:nvPr/>
        </p:nvPicPr>
        <p:blipFill>
          <a:blip r:embed="rId4"/>
          <a:stretch>
            <a:fillRect/>
          </a:stretch>
        </p:blipFill>
        <p:spPr>
          <a:xfrm>
            <a:off x="11147813" y="162511"/>
            <a:ext cx="1524003" cy="816866"/>
          </a:xfrm>
          <a:prstGeom prst="rect">
            <a:avLst/>
          </a:prstGeom>
        </p:spPr>
      </p:pic>
      <p:pic>
        <p:nvPicPr>
          <p:cNvPr id="10" name="Picture 9" descr="A black text with white background&#10;&#10;Description automatically generated">
            <a:extLst>
              <a:ext uri="{FF2B5EF4-FFF2-40B4-BE49-F238E27FC236}">
                <a16:creationId xmlns:a16="http://schemas.microsoft.com/office/drawing/2014/main" id="{BA7AE31E-86A9-6C38-7030-C6C11C65323A}"/>
              </a:ext>
            </a:extLst>
          </p:cNvPr>
          <p:cNvPicPr>
            <a:picLocks noChangeAspect="1"/>
          </p:cNvPicPr>
          <p:nvPr/>
        </p:nvPicPr>
        <p:blipFill>
          <a:blip r:embed="rId5"/>
          <a:stretch>
            <a:fillRect/>
          </a:stretch>
        </p:blipFill>
        <p:spPr>
          <a:xfrm>
            <a:off x="12953154" y="162511"/>
            <a:ext cx="1524004" cy="756623"/>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9F314DC9-AE8E-A129-BD2C-C380DB9BE7F5}"/>
              </a:ext>
            </a:extLst>
          </p:cNvPr>
          <p:cNvPicPr>
            <a:picLocks noChangeAspect="1"/>
          </p:cNvPicPr>
          <p:nvPr/>
        </p:nvPicPr>
        <p:blipFill>
          <a:blip r:embed="rId6"/>
          <a:stretch>
            <a:fillRect/>
          </a:stretch>
        </p:blipFill>
        <p:spPr>
          <a:xfrm>
            <a:off x="0" y="0"/>
            <a:ext cx="1128032" cy="6702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651534" y="1814286"/>
            <a:ext cx="5486400" cy="548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 0"/>
          <p:cNvSpPr/>
          <p:nvPr/>
        </p:nvSpPr>
        <p:spPr>
          <a:xfrm>
            <a:off x="792598" y="821412"/>
            <a:ext cx="7858935" cy="1415653"/>
          </a:xfrm>
          <a:prstGeom prst="rect">
            <a:avLst/>
          </a:prstGeom>
          <a:noFill/>
          <a:ln/>
        </p:spPr>
        <p:txBody>
          <a:bodyPr wrap="square" lIns="0" tIns="0" rIns="0" bIns="0" rtlCol="0" anchor="t"/>
          <a:lstStyle/>
          <a:p>
            <a:pPr marL="0" indent="0">
              <a:lnSpc>
                <a:spcPts val="555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Your Financial Future Starts Here</a:t>
            </a:r>
            <a:endParaRPr lang="en-US" sz="5400" dirty="0">
              <a:solidFill>
                <a:srgbClr val="00B0F0"/>
              </a:solidFill>
              <a:latin typeface="Berlin Sans FB Demi" panose="020E0802020502020306" pitchFamily="34" charset="0"/>
            </a:endParaRPr>
          </a:p>
        </p:txBody>
      </p:sp>
      <p:sp>
        <p:nvSpPr>
          <p:cNvPr id="4" name="Shape 1"/>
          <p:cNvSpPr/>
          <p:nvPr/>
        </p:nvSpPr>
        <p:spPr>
          <a:xfrm>
            <a:off x="792599" y="2742843"/>
            <a:ext cx="7558802" cy="4499134"/>
          </a:xfrm>
          <a:prstGeom prst="roundRect">
            <a:avLst>
              <a:gd name="adj" fmla="val 2114"/>
            </a:avLst>
          </a:prstGeom>
          <a:noFill/>
          <a:ln w="7620">
            <a:solidFill>
              <a:srgbClr val="FFFFFF">
                <a:alpha val="24000"/>
              </a:srgbClr>
            </a:solidFill>
            <a:prstDash val="solid"/>
          </a:ln>
        </p:spPr>
        <p:txBody>
          <a:bodyPr/>
          <a:lstStyle/>
          <a:p>
            <a:endParaRPr lang="en-US"/>
          </a:p>
        </p:txBody>
      </p:sp>
      <p:sp>
        <p:nvSpPr>
          <p:cNvPr id="5" name="Shape 2"/>
          <p:cNvSpPr/>
          <p:nvPr/>
        </p:nvSpPr>
        <p:spPr>
          <a:xfrm>
            <a:off x="800219" y="2750463"/>
            <a:ext cx="7542728" cy="1011555"/>
          </a:xfrm>
          <a:prstGeom prst="rect">
            <a:avLst/>
          </a:prstGeom>
          <a:solidFill>
            <a:srgbClr val="FFFFFF">
              <a:alpha val="4000"/>
            </a:srgbClr>
          </a:solidFill>
          <a:ln/>
        </p:spPr>
        <p:txBody>
          <a:bodyPr/>
          <a:lstStyle/>
          <a:p>
            <a:endParaRPr lang="en-US"/>
          </a:p>
        </p:txBody>
      </p:sp>
      <p:sp>
        <p:nvSpPr>
          <p:cNvPr id="6" name="Text 3"/>
          <p:cNvSpPr/>
          <p:nvPr/>
        </p:nvSpPr>
        <p:spPr>
          <a:xfrm>
            <a:off x="1027748" y="2893933"/>
            <a:ext cx="2057162" cy="72461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Simplified Banking</a:t>
            </a:r>
            <a:endParaRPr lang="en-US" sz="1750" dirty="0"/>
          </a:p>
        </p:txBody>
      </p:sp>
      <p:sp>
        <p:nvSpPr>
          <p:cNvPr id="7" name="Text 4"/>
          <p:cNvSpPr/>
          <p:nvPr/>
        </p:nvSpPr>
        <p:spPr>
          <a:xfrm>
            <a:off x="3545443" y="2893933"/>
            <a:ext cx="2053352" cy="72461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Comprehensive Insights</a:t>
            </a:r>
            <a:endParaRPr lang="en-US" sz="1750" dirty="0"/>
          </a:p>
        </p:txBody>
      </p:sp>
      <p:sp>
        <p:nvSpPr>
          <p:cNvPr id="8" name="Text 5"/>
          <p:cNvSpPr/>
          <p:nvPr/>
        </p:nvSpPr>
        <p:spPr>
          <a:xfrm>
            <a:off x="6059329" y="2893933"/>
            <a:ext cx="2057162" cy="72461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Top-Notch Security</a:t>
            </a:r>
            <a:endParaRPr lang="en-US" sz="1750" dirty="0"/>
          </a:p>
        </p:txBody>
      </p:sp>
      <p:sp>
        <p:nvSpPr>
          <p:cNvPr id="9" name="Shape 6"/>
          <p:cNvSpPr/>
          <p:nvPr/>
        </p:nvSpPr>
        <p:spPr>
          <a:xfrm>
            <a:off x="800219" y="3762018"/>
            <a:ext cx="7542728" cy="1736169"/>
          </a:xfrm>
          <a:prstGeom prst="rect">
            <a:avLst/>
          </a:prstGeom>
          <a:solidFill>
            <a:srgbClr val="000000">
              <a:alpha val="4000"/>
            </a:srgbClr>
          </a:solidFill>
          <a:ln/>
        </p:spPr>
        <p:txBody>
          <a:bodyPr/>
          <a:lstStyle/>
          <a:p>
            <a:endParaRPr lang="en-US"/>
          </a:p>
        </p:txBody>
      </p:sp>
      <p:sp>
        <p:nvSpPr>
          <p:cNvPr id="10" name="Text 7"/>
          <p:cNvSpPr/>
          <p:nvPr/>
        </p:nvSpPr>
        <p:spPr>
          <a:xfrm>
            <a:off x="1027748" y="3905488"/>
            <a:ext cx="2057162" cy="72461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Manage all your cards in one place</a:t>
            </a:r>
            <a:endParaRPr lang="en-US" sz="1750" dirty="0"/>
          </a:p>
        </p:txBody>
      </p:sp>
      <p:sp>
        <p:nvSpPr>
          <p:cNvPr id="11" name="Text 8"/>
          <p:cNvSpPr/>
          <p:nvPr/>
        </p:nvSpPr>
        <p:spPr>
          <a:xfrm>
            <a:off x="3545443" y="3905488"/>
            <a:ext cx="2053352" cy="14492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Real-time spending tracking and personalized recommendations</a:t>
            </a:r>
            <a:endParaRPr lang="en-US" sz="1750" dirty="0"/>
          </a:p>
        </p:txBody>
      </p:sp>
      <p:sp>
        <p:nvSpPr>
          <p:cNvPr id="12" name="Text 9"/>
          <p:cNvSpPr/>
          <p:nvPr/>
        </p:nvSpPr>
        <p:spPr>
          <a:xfrm>
            <a:off x="6059329" y="3905488"/>
            <a:ext cx="2057162" cy="1086922"/>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Advanced encryption and fraud protection</a:t>
            </a:r>
            <a:endParaRPr lang="en-US" sz="1750" dirty="0"/>
          </a:p>
        </p:txBody>
      </p:sp>
      <p:sp>
        <p:nvSpPr>
          <p:cNvPr id="13" name="Shape 10"/>
          <p:cNvSpPr/>
          <p:nvPr/>
        </p:nvSpPr>
        <p:spPr>
          <a:xfrm>
            <a:off x="800219" y="5498187"/>
            <a:ext cx="7542728" cy="1736169"/>
          </a:xfrm>
          <a:prstGeom prst="rect">
            <a:avLst/>
          </a:prstGeom>
          <a:solidFill>
            <a:srgbClr val="FFFFFF">
              <a:alpha val="4000"/>
            </a:srgbClr>
          </a:solidFill>
          <a:ln/>
        </p:spPr>
        <p:txBody>
          <a:bodyPr/>
          <a:lstStyle/>
          <a:p>
            <a:endParaRPr lang="en-US"/>
          </a:p>
        </p:txBody>
      </p:sp>
      <p:sp>
        <p:nvSpPr>
          <p:cNvPr id="14" name="Text 11"/>
          <p:cNvSpPr/>
          <p:nvPr/>
        </p:nvSpPr>
        <p:spPr>
          <a:xfrm>
            <a:off x="1027748" y="5641658"/>
            <a:ext cx="2057162" cy="724614"/>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Fast and secure transactions</a:t>
            </a:r>
            <a:endParaRPr lang="en-US" sz="1750" dirty="0"/>
          </a:p>
        </p:txBody>
      </p:sp>
      <p:sp>
        <p:nvSpPr>
          <p:cNvPr id="15" name="Text 12"/>
          <p:cNvSpPr/>
          <p:nvPr/>
        </p:nvSpPr>
        <p:spPr>
          <a:xfrm>
            <a:off x="3545443" y="5641658"/>
            <a:ext cx="2053352" cy="1086922"/>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Detailed expense reports and goal tracking</a:t>
            </a:r>
            <a:endParaRPr lang="en-US" sz="1750" dirty="0"/>
          </a:p>
        </p:txBody>
      </p:sp>
      <p:sp>
        <p:nvSpPr>
          <p:cNvPr id="16" name="Text 13"/>
          <p:cNvSpPr/>
          <p:nvPr/>
        </p:nvSpPr>
        <p:spPr>
          <a:xfrm>
            <a:off x="6059329" y="5641658"/>
            <a:ext cx="2057162" cy="1449229"/>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Biometric authentication and cloud-based backup</a:t>
            </a:r>
            <a:endParaRPr lang="en-US" sz="1750" dirty="0"/>
          </a:p>
        </p:txBody>
      </p:sp>
      <p:pic>
        <p:nvPicPr>
          <p:cNvPr id="17" name="Picture 16" descr="A logo of a globe and a graduation cap&#10;&#10;Description automatically generated">
            <a:extLst>
              <a:ext uri="{FF2B5EF4-FFF2-40B4-BE49-F238E27FC236}">
                <a16:creationId xmlns:a16="http://schemas.microsoft.com/office/drawing/2014/main" id="{BF927EE9-DFCE-AA3E-B2FE-F8313E3A5B10}"/>
              </a:ext>
            </a:extLst>
          </p:cNvPr>
          <p:cNvPicPr>
            <a:picLocks noChangeAspect="1"/>
          </p:cNvPicPr>
          <p:nvPr/>
        </p:nvPicPr>
        <p:blipFill>
          <a:blip r:embed="rId4"/>
          <a:stretch>
            <a:fillRect/>
          </a:stretch>
        </p:blipFill>
        <p:spPr>
          <a:xfrm>
            <a:off x="0" y="0"/>
            <a:ext cx="1128032" cy="6702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A18D988-E2CE-BAAC-9246-C1521DA1D57D}"/>
              </a:ext>
            </a:extLst>
          </p:cNvPr>
          <p:cNvSpPr/>
          <p:nvPr/>
        </p:nvSpPr>
        <p:spPr>
          <a:xfrm>
            <a:off x="686991" y="286246"/>
            <a:ext cx="13222224" cy="1721298"/>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6500" dirty="0">
                <a:solidFill>
                  <a:srgbClr val="00B0F0"/>
                </a:solidFill>
                <a:latin typeface="Berlin Sans FB Demi" panose="020E0802020502020306" pitchFamily="34" charset="0"/>
                <a:ea typeface="+mj-ea"/>
                <a:cs typeface="+mj-cs"/>
              </a:rPr>
              <a:t>Download Bank App</a:t>
            </a:r>
          </a:p>
        </p:txBody>
      </p:sp>
      <p:sp>
        <p:nvSpPr>
          <p:cNvPr id="3" name="Text 1">
            <a:extLst>
              <a:ext uri="{FF2B5EF4-FFF2-40B4-BE49-F238E27FC236}">
                <a16:creationId xmlns:a16="http://schemas.microsoft.com/office/drawing/2014/main" id="{1DA61D36-F76A-334C-1D9A-DC577C3D9D7C}"/>
              </a:ext>
            </a:extLst>
          </p:cNvPr>
          <p:cNvSpPr/>
          <p:nvPr/>
        </p:nvSpPr>
        <p:spPr>
          <a:xfrm>
            <a:off x="686991" y="3000348"/>
            <a:ext cx="8056263" cy="4943006"/>
          </a:xfrm>
          <a:prstGeom prst="rect">
            <a:avLst/>
          </a:prstGeom>
        </p:spPr>
        <p:txBody>
          <a:bodyPr vert="horz" lIns="91440" tIns="45720" rIns="91440" bIns="45720" rtlCol="0" anchor="t">
            <a:normAutofit/>
          </a:bodyPr>
          <a:lstStyle/>
          <a:p>
            <a:pPr marL="0" indent="-228600">
              <a:lnSpc>
                <a:spcPct val="90000"/>
              </a:lnSpc>
              <a:spcAft>
                <a:spcPts val="600"/>
              </a:spcAft>
              <a:buFont typeface="Arial" panose="020B0604020202020204" pitchFamily="34" charset="0"/>
              <a:buChar char="•"/>
            </a:pPr>
            <a:r>
              <a:rPr lang="en-US" sz="2600" dirty="0">
                <a:solidFill>
                  <a:schemeClr val="bg1"/>
                </a:solidFill>
                <a:latin typeface="Merriweather" panose="00000500000000000000" pitchFamily="2" charset="0"/>
              </a:rPr>
              <a:t>Bank App is your all-in-one financial companion, designed to simplify your banking experience and empower you to take control of your financial future. Download Bank App today and enjoy the convenience of managing your credit and debit cards, tracking your expenses, and securing your financial data - all in one seamless platform.</a:t>
            </a:r>
          </a:p>
        </p:txBody>
      </p:sp>
      <p:pic>
        <p:nvPicPr>
          <p:cNvPr id="4" name="Picture 3" descr="A qr code with blue squares&#10;&#10;Description automatically generated">
            <a:extLst>
              <a:ext uri="{FF2B5EF4-FFF2-40B4-BE49-F238E27FC236}">
                <a16:creationId xmlns:a16="http://schemas.microsoft.com/office/drawing/2014/main" id="{CBB36F01-671E-B467-7051-279766000C30}"/>
              </a:ext>
            </a:extLst>
          </p:cNvPr>
          <p:cNvPicPr>
            <a:picLocks noChangeAspect="1"/>
          </p:cNvPicPr>
          <p:nvPr/>
        </p:nvPicPr>
        <p:blipFill>
          <a:blip r:embed="rId2"/>
          <a:srcRect l="893" r="2905" b="4"/>
          <a:stretch/>
        </p:blipFill>
        <p:spPr>
          <a:xfrm>
            <a:off x="9210789" y="2512771"/>
            <a:ext cx="4729277" cy="49158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descr="A group of logos with different colors&#10;&#10;Description automatically generated">
            <a:extLst>
              <a:ext uri="{FF2B5EF4-FFF2-40B4-BE49-F238E27FC236}">
                <a16:creationId xmlns:a16="http://schemas.microsoft.com/office/drawing/2014/main" id="{018E1E0E-A6FF-AD53-63CE-B886E074E229}"/>
              </a:ext>
            </a:extLst>
          </p:cNvPr>
          <p:cNvPicPr>
            <a:picLocks noChangeAspect="1"/>
          </p:cNvPicPr>
          <p:nvPr/>
        </p:nvPicPr>
        <p:blipFill>
          <a:blip r:embed="rId3"/>
          <a:stretch>
            <a:fillRect/>
          </a:stretch>
        </p:blipFill>
        <p:spPr>
          <a:xfrm>
            <a:off x="12981774" y="186270"/>
            <a:ext cx="1524003" cy="816866"/>
          </a:xfrm>
          <a:prstGeom prst="rect">
            <a:avLst/>
          </a:prstGeom>
        </p:spPr>
      </p:pic>
      <p:pic>
        <p:nvPicPr>
          <p:cNvPr id="6" name="Picture 5" descr="A black text with white background&#10;&#10;Description automatically generated">
            <a:extLst>
              <a:ext uri="{FF2B5EF4-FFF2-40B4-BE49-F238E27FC236}">
                <a16:creationId xmlns:a16="http://schemas.microsoft.com/office/drawing/2014/main" id="{0E000B05-EB66-F76F-9C59-913D35B0EC92}"/>
              </a:ext>
            </a:extLst>
          </p:cNvPr>
          <p:cNvPicPr>
            <a:picLocks noChangeAspect="1"/>
          </p:cNvPicPr>
          <p:nvPr/>
        </p:nvPicPr>
        <p:blipFill>
          <a:blip r:embed="rId4"/>
          <a:stretch>
            <a:fillRect/>
          </a:stretch>
        </p:blipFill>
        <p:spPr>
          <a:xfrm>
            <a:off x="11262240" y="246513"/>
            <a:ext cx="1524004" cy="756623"/>
          </a:xfrm>
          <a:prstGeom prst="rect">
            <a:avLst/>
          </a:prstGeom>
        </p:spPr>
      </p:pic>
      <p:pic>
        <p:nvPicPr>
          <p:cNvPr id="7" name="Picture 6" descr="A logo of a globe and a graduation cap&#10;&#10;Description automatically generated">
            <a:extLst>
              <a:ext uri="{FF2B5EF4-FFF2-40B4-BE49-F238E27FC236}">
                <a16:creationId xmlns:a16="http://schemas.microsoft.com/office/drawing/2014/main" id="{63B4D662-9295-00C1-F0BB-7D0B4E9DCA80}"/>
              </a:ext>
            </a:extLst>
          </p:cNvPr>
          <p:cNvPicPr>
            <a:picLocks noChangeAspect="1"/>
          </p:cNvPicPr>
          <p:nvPr/>
        </p:nvPicPr>
        <p:blipFill>
          <a:blip r:embed="rId5"/>
          <a:stretch>
            <a:fillRect/>
          </a:stretch>
        </p:blipFill>
        <p:spPr>
          <a:xfrm>
            <a:off x="0" y="0"/>
            <a:ext cx="1128032" cy="670203"/>
          </a:xfrm>
          <a:prstGeom prst="rect">
            <a:avLst/>
          </a:prstGeom>
        </p:spPr>
      </p:pic>
    </p:spTree>
    <p:extLst>
      <p:ext uri="{BB962C8B-B14F-4D97-AF65-F5344CB8AC3E}">
        <p14:creationId xmlns:p14="http://schemas.microsoft.com/office/powerpoint/2010/main" val="3303561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a:extLst>
              <a:ext uri="{FF2B5EF4-FFF2-40B4-BE49-F238E27FC236}">
                <a16:creationId xmlns:a16="http://schemas.microsoft.com/office/drawing/2014/main" id="{3CB0284F-0939-89FD-52D2-8455733DF977}"/>
              </a:ext>
            </a:extLst>
          </p:cNvPr>
          <p:cNvSpPr/>
          <p:nvPr/>
        </p:nvSpPr>
        <p:spPr>
          <a:xfrm>
            <a:off x="1068722" y="2362065"/>
            <a:ext cx="10685855" cy="419547"/>
          </a:xfrm>
          <a:prstGeom prst="rect">
            <a:avLst/>
          </a:prstGeom>
          <a:noFill/>
          <a:ln/>
        </p:spPr>
        <p:txBody>
          <a:bodyPr wrap="square" lIns="0" tIns="0" rIns="0" bIns="0" rtlCol="0" anchor="t"/>
          <a:lstStyle/>
          <a:p>
            <a:pPr marL="0" indent="0">
              <a:lnSpc>
                <a:spcPts val="2550"/>
              </a:lnSpc>
              <a:buNone/>
            </a:pPr>
            <a:r>
              <a:rPr lang="en-US" sz="3200" dirty="0">
                <a:solidFill>
                  <a:srgbClr val="E2E6E9"/>
                </a:solidFill>
                <a:latin typeface="Merriweather" pitchFamily="34" charset="0"/>
                <a:ea typeface="Merriweather" pitchFamily="34" charset="-122"/>
                <a:cs typeface="Merriweather" pitchFamily="34" charset="-120"/>
              </a:rPr>
              <a:t>Mohamed </a:t>
            </a:r>
            <a:r>
              <a:rPr lang="en-US" sz="3200" dirty="0" err="1">
                <a:solidFill>
                  <a:srgbClr val="E2E6E9"/>
                </a:solidFill>
                <a:latin typeface="Merriweather" pitchFamily="34" charset="0"/>
                <a:ea typeface="Merriweather" pitchFamily="34" charset="-122"/>
                <a:cs typeface="Merriweather" pitchFamily="34" charset="-120"/>
              </a:rPr>
              <a:t>Gehad</a:t>
            </a:r>
            <a:r>
              <a:rPr lang="en-US" sz="3200" dirty="0">
                <a:solidFill>
                  <a:srgbClr val="E2E6E9"/>
                </a:solidFill>
                <a:latin typeface="Merriweather" pitchFamily="34" charset="0"/>
                <a:ea typeface="Merriweather" pitchFamily="34" charset="-122"/>
                <a:cs typeface="Merriweather" pitchFamily="34" charset="-120"/>
              </a:rPr>
              <a:t> </a:t>
            </a:r>
            <a:r>
              <a:rPr lang="en-US" sz="3200" dirty="0" err="1">
                <a:solidFill>
                  <a:srgbClr val="E2E6E9"/>
                </a:solidFill>
                <a:latin typeface="Merriweather" pitchFamily="34" charset="0"/>
                <a:ea typeface="Merriweather" pitchFamily="34" charset="-122"/>
                <a:cs typeface="Merriweather" pitchFamily="34" charset="-120"/>
              </a:rPr>
              <a:t>Hussien</a:t>
            </a:r>
            <a:endParaRPr lang="en-US" sz="3200" dirty="0">
              <a:solidFill>
                <a:srgbClr val="E2E6E9"/>
              </a:solidFill>
              <a:latin typeface="Merriweather" pitchFamily="34" charset="0"/>
              <a:ea typeface="Merriweather" pitchFamily="34" charset="-122"/>
              <a:cs typeface="Merriweather" pitchFamily="34" charset="-120"/>
            </a:endParaRPr>
          </a:p>
        </p:txBody>
      </p:sp>
      <p:sp>
        <p:nvSpPr>
          <p:cNvPr id="3" name="Text 0">
            <a:extLst>
              <a:ext uri="{FF2B5EF4-FFF2-40B4-BE49-F238E27FC236}">
                <a16:creationId xmlns:a16="http://schemas.microsoft.com/office/drawing/2014/main" id="{9CDA21C1-3257-BF73-8C5C-BD58D53FF4AB}"/>
              </a:ext>
            </a:extLst>
          </p:cNvPr>
          <p:cNvSpPr/>
          <p:nvPr/>
        </p:nvSpPr>
        <p:spPr>
          <a:xfrm>
            <a:off x="863798" y="1019413"/>
            <a:ext cx="6170771" cy="771287"/>
          </a:xfrm>
          <a:prstGeom prst="rect">
            <a:avLst/>
          </a:prstGeom>
          <a:noFill/>
          <a:ln/>
        </p:spPr>
        <p:txBody>
          <a:bodyPr wrap="none" lIns="0" tIns="0" rIns="0" bIns="0" rtlCol="0" anchor="t"/>
          <a:lstStyle/>
          <a:p>
            <a:pPr marL="0" indent="0">
              <a:lnSpc>
                <a:spcPts val="6050"/>
              </a:lnSpc>
              <a:buNone/>
            </a:pPr>
            <a:r>
              <a:rPr lang="en-US" sz="6000" dirty="0">
                <a:solidFill>
                  <a:srgbClr val="00B0F0"/>
                </a:solidFill>
                <a:latin typeface="Berlin Sans FB Demi" panose="020E0802020502020306" pitchFamily="34" charset="0"/>
                <a:ea typeface="Merriweather" pitchFamily="34" charset="-122"/>
                <a:cs typeface="Merriweather" pitchFamily="34" charset="-120"/>
              </a:rPr>
              <a:t>Our team </a:t>
            </a:r>
            <a:endParaRPr lang="en-US" sz="6000" dirty="0">
              <a:solidFill>
                <a:srgbClr val="00B0F0"/>
              </a:solidFill>
              <a:latin typeface="Berlin Sans FB Demi" panose="020E0802020502020306" pitchFamily="34" charset="0"/>
            </a:endParaRPr>
          </a:p>
        </p:txBody>
      </p:sp>
      <p:sp>
        <p:nvSpPr>
          <p:cNvPr id="4" name="Text 6">
            <a:extLst>
              <a:ext uri="{FF2B5EF4-FFF2-40B4-BE49-F238E27FC236}">
                <a16:creationId xmlns:a16="http://schemas.microsoft.com/office/drawing/2014/main" id="{06A36FF2-25D5-6287-AF3E-C3868D6DA52B}"/>
              </a:ext>
            </a:extLst>
          </p:cNvPr>
          <p:cNvSpPr/>
          <p:nvPr/>
        </p:nvSpPr>
        <p:spPr>
          <a:xfrm>
            <a:off x="1068722" y="3177164"/>
            <a:ext cx="10685855" cy="419547"/>
          </a:xfrm>
          <a:prstGeom prst="rect">
            <a:avLst/>
          </a:prstGeom>
          <a:noFill/>
          <a:ln/>
        </p:spPr>
        <p:txBody>
          <a:bodyPr wrap="square" lIns="0" tIns="0" rIns="0" bIns="0" rtlCol="0" anchor="t"/>
          <a:lstStyle/>
          <a:p>
            <a:pPr marL="0" indent="0">
              <a:lnSpc>
                <a:spcPts val="2550"/>
              </a:lnSpc>
              <a:buNone/>
            </a:pPr>
            <a:r>
              <a:rPr lang="en-US" sz="3200" dirty="0">
                <a:solidFill>
                  <a:srgbClr val="E2E6E9"/>
                </a:solidFill>
                <a:latin typeface="Merriweather" pitchFamily="34" charset="0"/>
                <a:ea typeface="Merriweather" pitchFamily="34" charset="-122"/>
                <a:cs typeface="Merriweather" pitchFamily="34" charset="-120"/>
              </a:rPr>
              <a:t>Ahmed Mohamed Salah</a:t>
            </a:r>
          </a:p>
        </p:txBody>
      </p:sp>
      <p:sp>
        <p:nvSpPr>
          <p:cNvPr id="5" name="Text 6">
            <a:extLst>
              <a:ext uri="{FF2B5EF4-FFF2-40B4-BE49-F238E27FC236}">
                <a16:creationId xmlns:a16="http://schemas.microsoft.com/office/drawing/2014/main" id="{45C6962F-F726-4DFE-D521-A496A98F80A6}"/>
              </a:ext>
            </a:extLst>
          </p:cNvPr>
          <p:cNvSpPr/>
          <p:nvPr/>
        </p:nvSpPr>
        <p:spPr>
          <a:xfrm>
            <a:off x="1068722" y="3905026"/>
            <a:ext cx="10685855" cy="419547"/>
          </a:xfrm>
          <a:prstGeom prst="rect">
            <a:avLst/>
          </a:prstGeom>
          <a:noFill/>
          <a:ln/>
        </p:spPr>
        <p:txBody>
          <a:bodyPr wrap="square" lIns="0" tIns="0" rIns="0" bIns="0" rtlCol="0" anchor="t"/>
          <a:lstStyle/>
          <a:p>
            <a:pPr marL="0" indent="0">
              <a:lnSpc>
                <a:spcPts val="2550"/>
              </a:lnSpc>
              <a:buNone/>
            </a:pPr>
            <a:r>
              <a:rPr lang="en-US" sz="3200" dirty="0">
                <a:solidFill>
                  <a:srgbClr val="E2E6E9"/>
                </a:solidFill>
                <a:latin typeface="Merriweather" pitchFamily="34" charset="0"/>
                <a:ea typeface="Merriweather" pitchFamily="34" charset="-122"/>
                <a:cs typeface="Merriweather" pitchFamily="34" charset="-120"/>
              </a:rPr>
              <a:t>Hassan Sameh Hassan</a:t>
            </a:r>
          </a:p>
        </p:txBody>
      </p:sp>
      <p:sp>
        <p:nvSpPr>
          <p:cNvPr id="6" name="Text 6">
            <a:extLst>
              <a:ext uri="{FF2B5EF4-FFF2-40B4-BE49-F238E27FC236}">
                <a16:creationId xmlns:a16="http://schemas.microsoft.com/office/drawing/2014/main" id="{D631CF41-3B1B-3631-72EC-FFDC23CB9399}"/>
              </a:ext>
            </a:extLst>
          </p:cNvPr>
          <p:cNvSpPr/>
          <p:nvPr/>
        </p:nvSpPr>
        <p:spPr>
          <a:xfrm>
            <a:off x="1068722" y="4618385"/>
            <a:ext cx="10685855" cy="419547"/>
          </a:xfrm>
          <a:prstGeom prst="rect">
            <a:avLst/>
          </a:prstGeom>
          <a:noFill/>
          <a:ln/>
        </p:spPr>
        <p:txBody>
          <a:bodyPr wrap="square" lIns="0" tIns="0" rIns="0" bIns="0" rtlCol="0" anchor="t"/>
          <a:lstStyle/>
          <a:p>
            <a:pPr marL="0" indent="0">
              <a:lnSpc>
                <a:spcPts val="2550"/>
              </a:lnSpc>
              <a:buNone/>
            </a:pPr>
            <a:r>
              <a:rPr lang="en-US" sz="3200" dirty="0">
                <a:solidFill>
                  <a:srgbClr val="E2E6E9"/>
                </a:solidFill>
                <a:latin typeface="Merriweather" pitchFamily="34" charset="0"/>
                <a:ea typeface="Merriweather" pitchFamily="34" charset="-122"/>
                <a:cs typeface="Merriweather" pitchFamily="34" charset="-120"/>
              </a:rPr>
              <a:t>Omar Mohamed Zaid</a:t>
            </a:r>
          </a:p>
        </p:txBody>
      </p:sp>
      <p:pic>
        <p:nvPicPr>
          <p:cNvPr id="8" name="Picture 7" descr="A phone with a graph and coins falling out of it&#10;&#10;Description automatically generated">
            <a:extLst>
              <a:ext uri="{FF2B5EF4-FFF2-40B4-BE49-F238E27FC236}">
                <a16:creationId xmlns:a16="http://schemas.microsoft.com/office/drawing/2014/main" id="{220E0225-E2AF-7407-1BE3-B01DC25876DD}"/>
              </a:ext>
            </a:extLst>
          </p:cNvPr>
          <p:cNvPicPr>
            <a:picLocks noChangeAspect="1"/>
          </p:cNvPicPr>
          <p:nvPr/>
        </p:nvPicPr>
        <p:blipFill>
          <a:blip r:embed="rId2"/>
          <a:stretch>
            <a:fillRect/>
          </a:stretch>
        </p:blipFill>
        <p:spPr>
          <a:xfrm>
            <a:off x="7315200" y="1247775"/>
            <a:ext cx="6840110" cy="5734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logo of a globe and a graduation cap&#10;&#10;Description automatically generated">
            <a:extLst>
              <a:ext uri="{FF2B5EF4-FFF2-40B4-BE49-F238E27FC236}">
                <a16:creationId xmlns:a16="http://schemas.microsoft.com/office/drawing/2014/main" id="{41A9490D-98F0-A988-3C87-D797442B1CC2}"/>
              </a:ext>
            </a:extLst>
          </p:cNvPr>
          <p:cNvPicPr>
            <a:picLocks noChangeAspect="1"/>
          </p:cNvPicPr>
          <p:nvPr/>
        </p:nvPicPr>
        <p:blipFill>
          <a:blip r:embed="rId3"/>
          <a:stretch>
            <a:fillRect/>
          </a:stretch>
        </p:blipFill>
        <p:spPr>
          <a:xfrm>
            <a:off x="0" y="0"/>
            <a:ext cx="1128032" cy="670203"/>
          </a:xfrm>
          <a:prstGeom prst="rect">
            <a:avLst/>
          </a:prstGeom>
        </p:spPr>
      </p:pic>
    </p:spTree>
    <p:extLst>
      <p:ext uri="{BB962C8B-B14F-4D97-AF65-F5344CB8AC3E}">
        <p14:creationId xmlns:p14="http://schemas.microsoft.com/office/powerpoint/2010/main" val="99010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019413"/>
            <a:ext cx="6170771" cy="771287"/>
          </a:xfrm>
          <a:prstGeom prst="rect">
            <a:avLst/>
          </a:prstGeom>
          <a:noFill/>
          <a:ln/>
        </p:spPr>
        <p:txBody>
          <a:bodyPr wrap="none" lIns="0" tIns="0" rIns="0" bIns="0" rtlCol="0" anchor="t"/>
          <a:lstStyle/>
          <a:p>
            <a:pPr marL="0" indent="0">
              <a:lnSpc>
                <a:spcPts val="605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Manage Your Cards</a:t>
            </a:r>
            <a:endParaRPr lang="en-US" sz="5400" dirty="0">
              <a:solidFill>
                <a:srgbClr val="00B0F0"/>
              </a:solidFill>
              <a:latin typeface="Berlin Sans FB Demi" panose="020E0802020502020306" pitchFamily="34" charset="0"/>
            </a:endParaRPr>
          </a:p>
        </p:txBody>
      </p:sp>
      <p:sp>
        <p:nvSpPr>
          <p:cNvPr id="3" name="Text 1"/>
          <p:cNvSpPr/>
          <p:nvPr/>
        </p:nvSpPr>
        <p:spPr>
          <a:xfrm>
            <a:off x="863798" y="2407682"/>
            <a:ext cx="3085386" cy="385524"/>
          </a:xfrm>
          <a:prstGeom prst="rect">
            <a:avLst/>
          </a:prstGeom>
          <a:noFill/>
          <a:ln/>
        </p:spPr>
        <p:txBody>
          <a:bodyPr wrap="none" lIns="0" tIns="0" rIns="0" bIns="0" rtlCol="0" anchor="t"/>
          <a:lstStyle/>
          <a:p>
            <a:pPr marL="0" indent="0">
              <a:lnSpc>
                <a:spcPts val="3000"/>
              </a:lnSpc>
              <a:buNone/>
            </a:pPr>
            <a:r>
              <a:rPr lang="en-US" sz="2800" dirty="0">
                <a:solidFill>
                  <a:srgbClr val="FFFF00"/>
                </a:solidFill>
                <a:latin typeface="Berlin Sans FB Demi" panose="020E0802020502020306" pitchFamily="34" charset="0"/>
                <a:ea typeface="Merriweather" pitchFamily="34" charset="-122"/>
                <a:cs typeface="Merriweather" pitchFamily="34" charset="-120"/>
              </a:rPr>
              <a:t>Credit Cards</a:t>
            </a:r>
            <a:endParaRPr lang="en-US" sz="2800" dirty="0">
              <a:solidFill>
                <a:srgbClr val="FFFF00"/>
              </a:solidFill>
              <a:latin typeface="Berlin Sans FB Demi" panose="020E0802020502020306" pitchFamily="34" charset="0"/>
            </a:endParaRPr>
          </a:p>
        </p:txBody>
      </p:sp>
      <p:sp>
        <p:nvSpPr>
          <p:cNvPr id="4" name="Text 2"/>
          <p:cNvSpPr/>
          <p:nvPr/>
        </p:nvSpPr>
        <p:spPr>
          <a:xfrm>
            <a:off x="863798" y="3040023"/>
            <a:ext cx="3898940" cy="3553301"/>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Conveniently view and manage all your credit card accounts from different banks. Monitor balances, due dates, and payment history in one centralized location. Easily make payments and track your credit utilization to maintain a healthy credit score.</a:t>
            </a:r>
            <a:endParaRPr lang="en-US" sz="1900" dirty="0"/>
          </a:p>
        </p:txBody>
      </p:sp>
      <p:sp>
        <p:nvSpPr>
          <p:cNvPr id="5" name="Text 3"/>
          <p:cNvSpPr/>
          <p:nvPr/>
        </p:nvSpPr>
        <p:spPr>
          <a:xfrm>
            <a:off x="5372576" y="2407682"/>
            <a:ext cx="3085386" cy="385524"/>
          </a:xfrm>
          <a:prstGeom prst="rect">
            <a:avLst/>
          </a:prstGeom>
          <a:noFill/>
          <a:ln/>
        </p:spPr>
        <p:txBody>
          <a:bodyPr wrap="none" lIns="0" tIns="0" rIns="0" bIns="0" rtlCol="0" anchor="t"/>
          <a:lstStyle/>
          <a:p>
            <a:pPr marL="0" indent="0">
              <a:lnSpc>
                <a:spcPts val="3000"/>
              </a:lnSpc>
              <a:buNone/>
            </a:pPr>
            <a:r>
              <a:rPr lang="en-US" sz="2800" dirty="0">
                <a:solidFill>
                  <a:srgbClr val="FFFF00"/>
                </a:solidFill>
                <a:latin typeface="Berlin Sans FB Demi" panose="020E0802020502020306" pitchFamily="34" charset="0"/>
                <a:ea typeface="Merriweather" pitchFamily="34" charset="-122"/>
                <a:cs typeface="Merriweather" pitchFamily="34" charset="-120"/>
              </a:rPr>
              <a:t>Debit Cards</a:t>
            </a:r>
            <a:endParaRPr lang="en-US" sz="2800" dirty="0">
              <a:solidFill>
                <a:srgbClr val="FFFF00"/>
              </a:solidFill>
              <a:latin typeface="Berlin Sans FB Demi" panose="020E0802020502020306" pitchFamily="34" charset="0"/>
            </a:endParaRPr>
          </a:p>
        </p:txBody>
      </p:sp>
      <p:sp>
        <p:nvSpPr>
          <p:cNvPr id="6" name="Text 4"/>
          <p:cNvSpPr/>
          <p:nvPr/>
        </p:nvSpPr>
        <p:spPr>
          <a:xfrm>
            <a:off x="5372576" y="3040023"/>
            <a:ext cx="3898940" cy="3948113"/>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Manage your debit cards from various banks seamlessly. Track your daily spending, monitor account balances, and set customized alerts to stay informed about your financial activities. Enjoy the convenience of making secure transactions with just a few taps.</a:t>
            </a:r>
            <a:endParaRPr lang="en-US" sz="1900" dirty="0"/>
          </a:p>
        </p:txBody>
      </p:sp>
      <p:sp>
        <p:nvSpPr>
          <p:cNvPr id="7" name="Text 5"/>
          <p:cNvSpPr/>
          <p:nvPr/>
        </p:nvSpPr>
        <p:spPr>
          <a:xfrm>
            <a:off x="9881354" y="2407682"/>
            <a:ext cx="3085386" cy="385524"/>
          </a:xfrm>
          <a:prstGeom prst="rect">
            <a:avLst/>
          </a:prstGeom>
          <a:noFill/>
          <a:ln/>
        </p:spPr>
        <p:txBody>
          <a:bodyPr wrap="none" lIns="0" tIns="0" rIns="0" bIns="0" rtlCol="0" anchor="t"/>
          <a:lstStyle/>
          <a:p>
            <a:pPr marL="0" indent="0">
              <a:lnSpc>
                <a:spcPts val="3000"/>
              </a:lnSpc>
              <a:buNone/>
            </a:pPr>
            <a:r>
              <a:rPr lang="en-US" sz="2800" dirty="0">
                <a:solidFill>
                  <a:srgbClr val="FFFF00"/>
                </a:solidFill>
                <a:latin typeface="Berlin Sans FB Demi" panose="020E0802020502020306" pitchFamily="34" charset="0"/>
                <a:ea typeface="Merriweather" pitchFamily="34" charset="-122"/>
                <a:cs typeface="Merriweather" pitchFamily="34" charset="-120"/>
              </a:rPr>
              <a:t>Card Management</a:t>
            </a:r>
            <a:endParaRPr lang="en-US" sz="2800" dirty="0">
              <a:solidFill>
                <a:srgbClr val="FFFF00"/>
              </a:solidFill>
              <a:latin typeface="Berlin Sans FB Demi" panose="020E0802020502020306" pitchFamily="34" charset="0"/>
            </a:endParaRPr>
          </a:p>
        </p:txBody>
      </p:sp>
      <p:sp>
        <p:nvSpPr>
          <p:cNvPr id="8" name="Text 6"/>
          <p:cNvSpPr/>
          <p:nvPr/>
        </p:nvSpPr>
        <p:spPr>
          <a:xfrm>
            <a:off x="9881354" y="3040023"/>
            <a:ext cx="3898940" cy="3553301"/>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Bank App's intuitive card management features allow you to easily add, delete, or block your cards as needed. Stay in control of your finances by monitoring your card usage, setting spending limits, and receiving instant notifications for any suspicious activities.</a:t>
            </a:r>
            <a:endParaRPr lang="en-US" sz="1900" dirty="0"/>
          </a:p>
        </p:txBody>
      </p:sp>
      <p:pic>
        <p:nvPicPr>
          <p:cNvPr id="11" name="Picture 10" descr="A logo of a globe and a graduation cap&#10;&#10;Description automatically generated">
            <a:extLst>
              <a:ext uri="{FF2B5EF4-FFF2-40B4-BE49-F238E27FC236}">
                <a16:creationId xmlns:a16="http://schemas.microsoft.com/office/drawing/2014/main" id="{FBE9DEFF-81C7-2513-96C4-F51AE47D366F}"/>
              </a:ext>
            </a:extLst>
          </p:cNvPr>
          <p:cNvPicPr>
            <a:picLocks noChangeAspect="1"/>
          </p:cNvPicPr>
          <p:nvPr/>
        </p:nvPicPr>
        <p:blipFill>
          <a:blip r:embed="rId3"/>
          <a:stretch>
            <a:fillRect/>
          </a:stretch>
        </p:blipFill>
        <p:spPr>
          <a:xfrm>
            <a:off x="0" y="0"/>
            <a:ext cx="1128032" cy="6702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7233" y="951786"/>
            <a:ext cx="5123140" cy="640318"/>
          </a:xfrm>
          <a:prstGeom prst="rect">
            <a:avLst/>
          </a:prstGeom>
          <a:noFill/>
          <a:ln/>
        </p:spPr>
        <p:txBody>
          <a:bodyPr wrap="none" lIns="0" tIns="0" rIns="0" bIns="0" rtlCol="0" anchor="t"/>
          <a:lstStyle/>
          <a:p>
            <a:pPr marL="0" indent="0">
              <a:lnSpc>
                <a:spcPts val="500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Secure Transactions</a:t>
            </a:r>
            <a:endParaRPr lang="en-US" sz="5400" dirty="0">
              <a:solidFill>
                <a:srgbClr val="00B0F0"/>
              </a:solidFill>
              <a:latin typeface="Berlin Sans FB Demi" panose="020E0802020502020306" pitchFamily="34" charset="0"/>
            </a:endParaRPr>
          </a:p>
        </p:txBody>
      </p:sp>
      <p:sp>
        <p:nvSpPr>
          <p:cNvPr id="3" name="Shape 1"/>
          <p:cNvSpPr/>
          <p:nvPr/>
        </p:nvSpPr>
        <p:spPr>
          <a:xfrm>
            <a:off x="717233" y="4803696"/>
            <a:ext cx="13195935" cy="22860"/>
          </a:xfrm>
          <a:prstGeom prst="roundRect">
            <a:avLst>
              <a:gd name="adj" fmla="val 376506"/>
            </a:avLst>
          </a:prstGeom>
          <a:solidFill>
            <a:srgbClr val="194A99"/>
          </a:solidFill>
          <a:ln/>
        </p:spPr>
        <p:txBody>
          <a:bodyPr/>
          <a:lstStyle/>
          <a:p>
            <a:endParaRPr lang="en-US"/>
          </a:p>
        </p:txBody>
      </p:sp>
      <p:sp>
        <p:nvSpPr>
          <p:cNvPr id="4" name="Shape 2"/>
          <p:cNvSpPr/>
          <p:nvPr/>
        </p:nvSpPr>
        <p:spPr>
          <a:xfrm>
            <a:off x="3953470" y="4086463"/>
            <a:ext cx="22860" cy="717233"/>
          </a:xfrm>
          <a:prstGeom prst="roundRect">
            <a:avLst>
              <a:gd name="adj" fmla="val 376506"/>
            </a:avLst>
          </a:prstGeom>
          <a:solidFill>
            <a:srgbClr val="194A99"/>
          </a:solidFill>
          <a:ln/>
        </p:spPr>
        <p:txBody>
          <a:bodyPr/>
          <a:lstStyle/>
          <a:p>
            <a:endParaRPr lang="en-US"/>
          </a:p>
        </p:txBody>
      </p:sp>
      <p:sp>
        <p:nvSpPr>
          <p:cNvPr id="5" name="Shape 3"/>
          <p:cNvSpPr/>
          <p:nvPr/>
        </p:nvSpPr>
        <p:spPr>
          <a:xfrm>
            <a:off x="3734395" y="4573191"/>
            <a:ext cx="461010" cy="461010"/>
          </a:xfrm>
          <a:prstGeom prst="roundRect">
            <a:avLst>
              <a:gd name="adj" fmla="val 18670"/>
            </a:avLst>
          </a:prstGeom>
          <a:solidFill>
            <a:srgbClr val="003180"/>
          </a:solidFill>
          <a:ln w="7620">
            <a:solidFill>
              <a:srgbClr val="194A99"/>
            </a:solidFill>
            <a:prstDash val="solid"/>
          </a:ln>
        </p:spPr>
        <p:txBody>
          <a:bodyPr/>
          <a:lstStyle/>
          <a:p>
            <a:endParaRPr lang="en-US" dirty="0"/>
          </a:p>
        </p:txBody>
      </p:sp>
      <p:sp>
        <p:nvSpPr>
          <p:cNvPr id="6" name="Text 4"/>
          <p:cNvSpPr/>
          <p:nvPr/>
        </p:nvSpPr>
        <p:spPr>
          <a:xfrm>
            <a:off x="3897273" y="4649986"/>
            <a:ext cx="135255" cy="307419"/>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7" name="Text 5"/>
          <p:cNvSpPr/>
          <p:nvPr/>
        </p:nvSpPr>
        <p:spPr>
          <a:xfrm>
            <a:off x="2359462" y="1799749"/>
            <a:ext cx="3210878" cy="320040"/>
          </a:xfrm>
          <a:prstGeom prst="rect">
            <a:avLst/>
          </a:prstGeom>
          <a:noFill/>
          <a:ln/>
        </p:spPr>
        <p:txBody>
          <a:bodyPr wrap="none" lIns="0" tIns="0" rIns="0" bIns="0" rtlCol="0" anchor="t"/>
          <a:lstStyle/>
          <a:p>
            <a:pPr marL="0" indent="0" algn="ctr">
              <a:lnSpc>
                <a:spcPts val="2500"/>
              </a:lnSpc>
              <a:buNone/>
            </a:pPr>
            <a:r>
              <a:rPr lang="en-US" sz="2800" dirty="0">
                <a:solidFill>
                  <a:srgbClr val="FFFF00"/>
                </a:solidFill>
                <a:latin typeface="Berlin Sans FB Demi" panose="020E0802020502020306" pitchFamily="34" charset="0"/>
                <a:ea typeface="Merriweather" pitchFamily="34" charset="-122"/>
                <a:cs typeface="Merriweather" pitchFamily="34" charset="-120"/>
              </a:rPr>
              <a:t>Biometric Authentication</a:t>
            </a:r>
            <a:endParaRPr lang="en-US" sz="2800" dirty="0">
              <a:solidFill>
                <a:srgbClr val="FFFF00"/>
              </a:solidFill>
              <a:latin typeface="Berlin Sans FB Demi" panose="020E0802020502020306" pitchFamily="34" charset="0"/>
            </a:endParaRPr>
          </a:p>
        </p:txBody>
      </p:sp>
      <p:sp>
        <p:nvSpPr>
          <p:cNvPr id="8" name="Text 6"/>
          <p:cNvSpPr/>
          <p:nvPr/>
        </p:nvSpPr>
        <p:spPr>
          <a:xfrm>
            <a:off x="922139" y="2242661"/>
            <a:ext cx="6085642" cy="1638895"/>
          </a:xfrm>
          <a:prstGeom prst="rect">
            <a:avLst/>
          </a:prstGeom>
          <a:noFill/>
          <a:ln/>
        </p:spPr>
        <p:txBody>
          <a:bodyPr wrap="square" lIns="0" tIns="0" rIns="0" bIns="0" rtlCol="0" anchor="t"/>
          <a:lstStyle/>
          <a:p>
            <a:pPr marL="0" indent="0" algn="ctr">
              <a:lnSpc>
                <a:spcPts val="2550"/>
              </a:lnSpc>
              <a:buNone/>
            </a:pPr>
            <a:r>
              <a:rPr lang="en-US" sz="1600" dirty="0">
                <a:solidFill>
                  <a:srgbClr val="E2E6E9"/>
                </a:solidFill>
                <a:latin typeface="Merriweather" pitchFamily="34" charset="0"/>
                <a:ea typeface="Merriweather" pitchFamily="34" charset="-122"/>
                <a:cs typeface="Merriweather" pitchFamily="34" charset="-120"/>
              </a:rPr>
              <a:t>Bank App leverages advanced biometric security features, such as fingerprint or facial recognition, to ensure the highest level of security for your transactions. Access your accounts and make payments with just a touch or a glance, eliminating the need for passwords or PINs.</a:t>
            </a:r>
            <a:endParaRPr lang="en-US" sz="1600" dirty="0"/>
          </a:p>
        </p:txBody>
      </p:sp>
      <p:sp>
        <p:nvSpPr>
          <p:cNvPr id="9" name="Shape 7"/>
          <p:cNvSpPr/>
          <p:nvPr/>
        </p:nvSpPr>
        <p:spPr>
          <a:xfrm>
            <a:off x="7303651" y="4803696"/>
            <a:ext cx="22860" cy="717233"/>
          </a:xfrm>
          <a:prstGeom prst="roundRect">
            <a:avLst>
              <a:gd name="adj" fmla="val 376506"/>
            </a:avLst>
          </a:prstGeom>
          <a:solidFill>
            <a:srgbClr val="194A99"/>
          </a:solidFill>
          <a:ln/>
        </p:spPr>
        <p:txBody>
          <a:bodyPr/>
          <a:lstStyle/>
          <a:p>
            <a:endParaRPr lang="en-US"/>
          </a:p>
        </p:txBody>
      </p:sp>
      <p:sp>
        <p:nvSpPr>
          <p:cNvPr id="10" name="Shape 8"/>
          <p:cNvSpPr/>
          <p:nvPr/>
        </p:nvSpPr>
        <p:spPr>
          <a:xfrm>
            <a:off x="7084576" y="4573191"/>
            <a:ext cx="461010" cy="461010"/>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1" name="Text 9"/>
          <p:cNvSpPr/>
          <p:nvPr/>
        </p:nvSpPr>
        <p:spPr>
          <a:xfrm>
            <a:off x="7223165" y="4649986"/>
            <a:ext cx="183833" cy="307419"/>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2" name="Text 10"/>
          <p:cNvSpPr/>
          <p:nvPr/>
        </p:nvSpPr>
        <p:spPr>
          <a:xfrm>
            <a:off x="6034326" y="5725835"/>
            <a:ext cx="2561511" cy="320040"/>
          </a:xfrm>
          <a:prstGeom prst="rect">
            <a:avLst/>
          </a:prstGeom>
          <a:noFill/>
          <a:ln/>
        </p:spPr>
        <p:txBody>
          <a:bodyPr wrap="none" lIns="0" tIns="0" rIns="0" bIns="0" rtlCol="0" anchor="t"/>
          <a:lstStyle/>
          <a:p>
            <a:pPr marL="0" indent="0" algn="ctr">
              <a:lnSpc>
                <a:spcPts val="2500"/>
              </a:lnSpc>
              <a:buNone/>
            </a:pPr>
            <a:r>
              <a:rPr lang="en-US" sz="2800" dirty="0">
                <a:solidFill>
                  <a:srgbClr val="FFFF00"/>
                </a:solidFill>
                <a:latin typeface="Berlin Sans FB Demi" panose="020E0802020502020306" pitchFamily="34" charset="0"/>
                <a:ea typeface="Merriweather" pitchFamily="34" charset="-122"/>
                <a:cs typeface="Merriweather" pitchFamily="34" charset="-120"/>
              </a:rPr>
              <a:t>Encrypted Data</a:t>
            </a:r>
            <a:endParaRPr lang="en-US" sz="2800" dirty="0">
              <a:solidFill>
                <a:srgbClr val="FFFF00"/>
              </a:solidFill>
              <a:latin typeface="Berlin Sans FB Demi" panose="020E0802020502020306" pitchFamily="34" charset="0"/>
            </a:endParaRPr>
          </a:p>
        </p:txBody>
      </p:sp>
      <p:sp>
        <p:nvSpPr>
          <p:cNvPr id="13" name="Text 11"/>
          <p:cNvSpPr/>
          <p:nvPr/>
        </p:nvSpPr>
        <p:spPr>
          <a:xfrm>
            <a:off x="4272320" y="6168747"/>
            <a:ext cx="6085642" cy="1311116"/>
          </a:xfrm>
          <a:prstGeom prst="rect">
            <a:avLst/>
          </a:prstGeom>
          <a:noFill/>
          <a:ln/>
        </p:spPr>
        <p:txBody>
          <a:bodyPr wrap="square" lIns="0" tIns="0" rIns="0" bIns="0" rtlCol="0" anchor="t"/>
          <a:lstStyle/>
          <a:p>
            <a:pPr marL="0" indent="0" algn="ctr">
              <a:lnSpc>
                <a:spcPts val="2550"/>
              </a:lnSpc>
              <a:buNone/>
            </a:pPr>
            <a:r>
              <a:rPr lang="en-US" sz="1600" dirty="0">
                <a:solidFill>
                  <a:srgbClr val="E2E6E9"/>
                </a:solidFill>
                <a:latin typeface="Merriweather" pitchFamily="34" charset="0"/>
                <a:ea typeface="Merriweather" pitchFamily="34" charset="-122"/>
                <a:cs typeface="Merriweather" pitchFamily="34" charset="-120"/>
              </a:rPr>
              <a:t>All your financial data is encrypted and stored securely on Bank App's servers, protecting your sensitive information from unauthorized access. Rest assured that your personal and transaction details are kept confidential and safe.</a:t>
            </a:r>
            <a:endParaRPr lang="en-US" sz="1600" dirty="0"/>
          </a:p>
        </p:txBody>
      </p:sp>
      <p:sp>
        <p:nvSpPr>
          <p:cNvPr id="14" name="Shape 12"/>
          <p:cNvSpPr/>
          <p:nvPr/>
        </p:nvSpPr>
        <p:spPr>
          <a:xfrm>
            <a:off x="10653951" y="4086463"/>
            <a:ext cx="22860" cy="717233"/>
          </a:xfrm>
          <a:prstGeom prst="roundRect">
            <a:avLst>
              <a:gd name="adj" fmla="val 376506"/>
            </a:avLst>
          </a:prstGeom>
          <a:solidFill>
            <a:srgbClr val="194A99"/>
          </a:solidFill>
          <a:ln/>
        </p:spPr>
        <p:txBody>
          <a:bodyPr/>
          <a:lstStyle/>
          <a:p>
            <a:endParaRPr lang="en-US"/>
          </a:p>
        </p:txBody>
      </p:sp>
      <p:sp>
        <p:nvSpPr>
          <p:cNvPr id="15" name="Shape 13"/>
          <p:cNvSpPr/>
          <p:nvPr/>
        </p:nvSpPr>
        <p:spPr>
          <a:xfrm>
            <a:off x="10434876" y="4573191"/>
            <a:ext cx="461010" cy="461010"/>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6" name="Text 14"/>
          <p:cNvSpPr/>
          <p:nvPr/>
        </p:nvSpPr>
        <p:spPr>
          <a:xfrm>
            <a:off x="10579298" y="4649986"/>
            <a:ext cx="172164" cy="307419"/>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7" name="Text 15"/>
          <p:cNvSpPr/>
          <p:nvPr/>
        </p:nvSpPr>
        <p:spPr>
          <a:xfrm>
            <a:off x="9384625" y="1799749"/>
            <a:ext cx="2561511" cy="320040"/>
          </a:xfrm>
          <a:prstGeom prst="rect">
            <a:avLst/>
          </a:prstGeom>
          <a:noFill/>
          <a:ln/>
        </p:spPr>
        <p:txBody>
          <a:bodyPr wrap="none" lIns="0" tIns="0" rIns="0" bIns="0" rtlCol="0" anchor="t"/>
          <a:lstStyle/>
          <a:p>
            <a:pPr marL="0" indent="0" algn="ctr">
              <a:lnSpc>
                <a:spcPts val="2500"/>
              </a:lnSpc>
              <a:buNone/>
            </a:pPr>
            <a:r>
              <a:rPr lang="en-US" sz="2800" dirty="0">
                <a:solidFill>
                  <a:srgbClr val="FFFF00"/>
                </a:solidFill>
                <a:latin typeface="Berlin Sans FB Demi" panose="020E0802020502020306" pitchFamily="34" charset="0"/>
                <a:ea typeface="Merriweather" pitchFamily="34" charset="-122"/>
                <a:cs typeface="Merriweather" pitchFamily="34" charset="-120"/>
              </a:rPr>
              <a:t>Fraud Protection</a:t>
            </a:r>
            <a:endParaRPr lang="en-US" sz="2800" dirty="0">
              <a:solidFill>
                <a:srgbClr val="FFFF00"/>
              </a:solidFill>
              <a:latin typeface="Berlin Sans FB Demi" panose="020E0802020502020306" pitchFamily="34" charset="0"/>
            </a:endParaRPr>
          </a:p>
        </p:txBody>
      </p:sp>
      <p:sp>
        <p:nvSpPr>
          <p:cNvPr id="18" name="Text 16"/>
          <p:cNvSpPr/>
          <p:nvPr/>
        </p:nvSpPr>
        <p:spPr>
          <a:xfrm>
            <a:off x="7622500" y="2242661"/>
            <a:ext cx="6085761" cy="1638895"/>
          </a:xfrm>
          <a:prstGeom prst="rect">
            <a:avLst/>
          </a:prstGeom>
          <a:noFill/>
          <a:ln/>
        </p:spPr>
        <p:txBody>
          <a:bodyPr wrap="square" lIns="0" tIns="0" rIns="0" bIns="0" rtlCol="0" anchor="t"/>
          <a:lstStyle/>
          <a:p>
            <a:pPr marL="0" indent="0" algn="ctr">
              <a:lnSpc>
                <a:spcPts val="2550"/>
              </a:lnSpc>
              <a:buNone/>
            </a:pPr>
            <a:r>
              <a:rPr lang="en-US" sz="1600" dirty="0">
                <a:solidFill>
                  <a:srgbClr val="E2E6E9"/>
                </a:solidFill>
                <a:latin typeface="Merriweather" pitchFamily="34" charset="0"/>
                <a:ea typeface="Merriweather" pitchFamily="34" charset="-122"/>
                <a:cs typeface="Merriweather" pitchFamily="34" charset="-120"/>
              </a:rPr>
              <a:t>Bank App's advanced fraud detection algorithms monitor your transactions in real-time, constantly scanning for any suspicious activities. You'll receive instant alerts if any potential fraudulent behavior is detected, allowing you to take immediate action to safeguard your finances.</a:t>
            </a:r>
            <a:endParaRPr lang="en-US" sz="1600" dirty="0"/>
          </a:p>
        </p:txBody>
      </p:sp>
      <p:pic>
        <p:nvPicPr>
          <p:cNvPr id="20" name="Picture 19" descr="A logo of a globe and a graduation cap&#10;&#10;Description automatically generated">
            <a:extLst>
              <a:ext uri="{FF2B5EF4-FFF2-40B4-BE49-F238E27FC236}">
                <a16:creationId xmlns:a16="http://schemas.microsoft.com/office/drawing/2014/main" id="{15DE1FFF-9A18-B63F-3BF1-60E4B16A1FDD}"/>
              </a:ext>
            </a:extLst>
          </p:cNvPr>
          <p:cNvPicPr>
            <a:picLocks noChangeAspect="1"/>
          </p:cNvPicPr>
          <p:nvPr/>
        </p:nvPicPr>
        <p:blipFill>
          <a:blip r:embed="rId3"/>
          <a:stretch>
            <a:fillRect/>
          </a:stretch>
        </p:blipFill>
        <p:spPr>
          <a:xfrm>
            <a:off x="0" y="0"/>
            <a:ext cx="1128032" cy="6702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0095594" y="-50800"/>
            <a:ext cx="4629149" cy="8229600"/>
          </a:xfrm>
          <a:prstGeom prst="rect">
            <a:avLst/>
          </a:prstGeom>
          <a:ln>
            <a:noFill/>
          </a:ln>
          <a:effectLst>
            <a:softEdge rad="112500"/>
          </a:effectLst>
        </p:spPr>
      </p:pic>
      <p:sp>
        <p:nvSpPr>
          <p:cNvPr id="3" name="Text 0"/>
          <p:cNvSpPr/>
          <p:nvPr/>
        </p:nvSpPr>
        <p:spPr>
          <a:xfrm>
            <a:off x="671393" y="966907"/>
            <a:ext cx="4796076" cy="599480"/>
          </a:xfrm>
          <a:prstGeom prst="rect">
            <a:avLst/>
          </a:prstGeom>
          <a:noFill/>
          <a:ln/>
        </p:spPr>
        <p:txBody>
          <a:bodyPr wrap="none" lIns="0" tIns="0" rIns="0" bIns="0" rtlCol="0" anchor="t"/>
          <a:lstStyle/>
          <a:p>
            <a:pPr marL="0" indent="0">
              <a:lnSpc>
                <a:spcPts val="470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Real-Time Insights</a:t>
            </a:r>
            <a:endParaRPr lang="en-US" sz="5400" dirty="0">
              <a:solidFill>
                <a:srgbClr val="00B0F0"/>
              </a:solidFill>
              <a:latin typeface="Berlin Sans FB Demi" panose="020E0802020502020306" pitchFamily="34" charset="0"/>
            </a:endParaRPr>
          </a:p>
        </p:txBody>
      </p:sp>
      <p:sp>
        <p:nvSpPr>
          <p:cNvPr id="4" name="Shape 1"/>
          <p:cNvSpPr/>
          <p:nvPr/>
        </p:nvSpPr>
        <p:spPr>
          <a:xfrm>
            <a:off x="671393" y="1654493"/>
            <a:ext cx="3804761" cy="3574971"/>
          </a:xfrm>
          <a:prstGeom prst="roundRect">
            <a:avLst>
              <a:gd name="adj" fmla="val 2254"/>
            </a:avLst>
          </a:prstGeom>
          <a:gradFill flip="none" rotWithShape="1">
            <a:gsLst>
              <a:gs pos="0">
                <a:srgbClr val="003180">
                  <a:shade val="30000"/>
                  <a:satMod val="115000"/>
                </a:srgbClr>
              </a:gs>
              <a:gs pos="50000">
                <a:srgbClr val="003180">
                  <a:shade val="67500"/>
                  <a:satMod val="115000"/>
                </a:srgbClr>
              </a:gs>
              <a:gs pos="100000">
                <a:srgbClr val="003180">
                  <a:shade val="100000"/>
                  <a:satMod val="115000"/>
                </a:srgbClr>
              </a:gs>
            </a:gsLst>
            <a:lin ang="5400000" scaled="1"/>
            <a:tileRect/>
          </a:gradFill>
          <a:ln w="7620">
            <a:solidFill>
              <a:srgbClr val="194A99"/>
            </a:solidFill>
            <a:prstDash val="solid"/>
          </a:ln>
        </p:spPr>
        <p:txBody>
          <a:bodyPr/>
          <a:lstStyle/>
          <a:p>
            <a:endParaRPr lang="en-US"/>
          </a:p>
        </p:txBody>
      </p:sp>
      <p:sp>
        <p:nvSpPr>
          <p:cNvPr id="5" name="Text 2"/>
          <p:cNvSpPr/>
          <p:nvPr/>
        </p:nvSpPr>
        <p:spPr>
          <a:xfrm>
            <a:off x="870823" y="1853922"/>
            <a:ext cx="2398038" cy="299680"/>
          </a:xfrm>
          <a:prstGeom prst="rect">
            <a:avLst/>
          </a:prstGeom>
          <a:noFill/>
          <a:ln/>
        </p:spPr>
        <p:txBody>
          <a:bodyPr wrap="none" lIns="0" tIns="0" rIns="0" bIns="0" rtlCol="0" anchor="t"/>
          <a:lstStyle/>
          <a:p>
            <a:pPr marL="0" indent="0">
              <a:lnSpc>
                <a:spcPts val="23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Spending Tracking</a:t>
            </a:r>
            <a:endParaRPr lang="en-US" sz="2400" dirty="0">
              <a:solidFill>
                <a:srgbClr val="FFFF00"/>
              </a:solidFill>
              <a:latin typeface="Berlin Sans FB Demi" panose="020E0802020502020306" pitchFamily="34" charset="0"/>
            </a:endParaRPr>
          </a:p>
        </p:txBody>
      </p:sp>
      <p:sp>
        <p:nvSpPr>
          <p:cNvPr id="6" name="Text 3"/>
          <p:cNvSpPr/>
          <p:nvPr/>
        </p:nvSpPr>
        <p:spPr>
          <a:xfrm>
            <a:off x="870823" y="2268617"/>
            <a:ext cx="3405902" cy="2761417"/>
          </a:xfrm>
          <a:prstGeom prst="rect">
            <a:avLst/>
          </a:prstGeom>
          <a:noFill/>
          <a:ln/>
        </p:spPr>
        <p:txBody>
          <a:bodyPr wrap="square" lIns="0" tIns="0" rIns="0" bIns="0" rtlCol="0" anchor="t"/>
          <a:lstStyle/>
          <a:p>
            <a:pPr marL="0" indent="0">
              <a:lnSpc>
                <a:spcPts val="2400"/>
              </a:lnSpc>
              <a:buNone/>
            </a:pPr>
            <a:r>
              <a:rPr lang="en-US" sz="1500" dirty="0">
                <a:solidFill>
                  <a:srgbClr val="E2E6E9"/>
                </a:solidFill>
                <a:latin typeface="Merriweather" pitchFamily="34" charset="0"/>
                <a:ea typeface="Merriweather" pitchFamily="34" charset="-122"/>
                <a:cs typeface="Merriweather" pitchFamily="34" charset="-120"/>
              </a:rPr>
              <a:t>Bank App's intuitive spending tracking features allow you to monitor your daily, weekly, and monthly expenses. Analyze your spending patterns, categorize your transactions, and set customizable budgets to gain a comprehensive understanding of your financial habits.</a:t>
            </a:r>
            <a:endParaRPr lang="en-US" sz="1500" dirty="0"/>
          </a:p>
        </p:txBody>
      </p:sp>
      <p:sp>
        <p:nvSpPr>
          <p:cNvPr id="7" name="Shape 4"/>
          <p:cNvSpPr/>
          <p:nvPr/>
        </p:nvSpPr>
        <p:spPr>
          <a:xfrm>
            <a:off x="4667964" y="1654493"/>
            <a:ext cx="3804761" cy="3574971"/>
          </a:xfrm>
          <a:prstGeom prst="roundRect">
            <a:avLst>
              <a:gd name="adj" fmla="val 2254"/>
            </a:avLst>
          </a:prstGeom>
          <a:gradFill flip="none" rotWithShape="1">
            <a:gsLst>
              <a:gs pos="0">
                <a:srgbClr val="003180">
                  <a:shade val="30000"/>
                  <a:satMod val="115000"/>
                </a:srgbClr>
              </a:gs>
              <a:gs pos="50000">
                <a:srgbClr val="003180">
                  <a:shade val="67500"/>
                  <a:satMod val="115000"/>
                </a:srgbClr>
              </a:gs>
              <a:gs pos="100000">
                <a:srgbClr val="003180">
                  <a:shade val="100000"/>
                  <a:satMod val="115000"/>
                </a:srgbClr>
              </a:gs>
            </a:gsLst>
            <a:lin ang="5400000" scaled="1"/>
            <a:tileRect/>
          </a:gradFill>
          <a:ln w="7620">
            <a:solidFill>
              <a:srgbClr val="194A99"/>
            </a:solidFill>
            <a:prstDash val="solid"/>
          </a:ln>
        </p:spPr>
        <p:txBody>
          <a:bodyPr/>
          <a:lstStyle/>
          <a:p>
            <a:endParaRPr lang="en-US"/>
          </a:p>
        </p:txBody>
      </p:sp>
      <p:sp>
        <p:nvSpPr>
          <p:cNvPr id="8" name="Text 5"/>
          <p:cNvSpPr/>
          <p:nvPr/>
        </p:nvSpPr>
        <p:spPr>
          <a:xfrm>
            <a:off x="4867394" y="1853922"/>
            <a:ext cx="2564368" cy="299680"/>
          </a:xfrm>
          <a:prstGeom prst="rect">
            <a:avLst/>
          </a:prstGeom>
          <a:noFill/>
          <a:ln/>
        </p:spPr>
        <p:txBody>
          <a:bodyPr wrap="none" lIns="0" tIns="0" rIns="0" bIns="0" rtlCol="0" anchor="t"/>
          <a:lstStyle/>
          <a:p>
            <a:pPr marL="0" indent="0">
              <a:lnSpc>
                <a:spcPts val="23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Personalized Insights</a:t>
            </a:r>
            <a:endParaRPr lang="en-US" sz="2400" dirty="0">
              <a:solidFill>
                <a:srgbClr val="FFFF00"/>
              </a:solidFill>
              <a:latin typeface="Berlin Sans FB Demi" panose="020E0802020502020306" pitchFamily="34" charset="0"/>
            </a:endParaRPr>
          </a:p>
        </p:txBody>
      </p:sp>
      <p:sp>
        <p:nvSpPr>
          <p:cNvPr id="9" name="Text 6"/>
          <p:cNvSpPr/>
          <p:nvPr/>
        </p:nvSpPr>
        <p:spPr>
          <a:xfrm>
            <a:off x="4867394" y="2268617"/>
            <a:ext cx="3405902" cy="2454593"/>
          </a:xfrm>
          <a:prstGeom prst="rect">
            <a:avLst/>
          </a:prstGeom>
          <a:noFill/>
          <a:ln/>
        </p:spPr>
        <p:txBody>
          <a:bodyPr wrap="square" lIns="0" tIns="0" rIns="0" bIns="0" rtlCol="0" anchor="t"/>
          <a:lstStyle/>
          <a:p>
            <a:pPr marL="0" indent="0">
              <a:lnSpc>
                <a:spcPts val="2400"/>
              </a:lnSpc>
              <a:buNone/>
            </a:pPr>
            <a:r>
              <a:rPr lang="en-US" sz="1500" dirty="0">
                <a:solidFill>
                  <a:srgbClr val="E2E6E9"/>
                </a:solidFill>
                <a:latin typeface="Merriweather" pitchFamily="34" charset="0"/>
                <a:ea typeface="Merriweather" pitchFamily="34" charset="-122"/>
                <a:cs typeface="Merriweather" pitchFamily="34" charset="-120"/>
              </a:rPr>
              <a:t>Receive personalized insights and recommendations based on your spending data. Bank App's algorithms analyze your financial behavior and provide tailored suggestions to help you optimize your spending, save more, and reach your financial goals.</a:t>
            </a:r>
            <a:endParaRPr lang="en-US" sz="1500" dirty="0"/>
          </a:p>
        </p:txBody>
      </p:sp>
      <p:sp>
        <p:nvSpPr>
          <p:cNvPr id="10" name="Shape 7"/>
          <p:cNvSpPr/>
          <p:nvPr/>
        </p:nvSpPr>
        <p:spPr>
          <a:xfrm>
            <a:off x="671393" y="5421273"/>
            <a:ext cx="7801213" cy="2040850"/>
          </a:xfrm>
          <a:prstGeom prst="roundRect">
            <a:avLst>
              <a:gd name="adj" fmla="val 3948"/>
            </a:avLst>
          </a:prstGeom>
          <a:gradFill flip="none" rotWithShape="1">
            <a:gsLst>
              <a:gs pos="0">
                <a:srgbClr val="003180">
                  <a:shade val="30000"/>
                  <a:satMod val="115000"/>
                </a:srgbClr>
              </a:gs>
              <a:gs pos="50000">
                <a:srgbClr val="003180">
                  <a:shade val="67500"/>
                  <a:satMod val="115000"/>
                </a:srgbClr>
              </a:gs>
              <a:gs pos="100000">
                <a:srgbClr val="003180">
                  <a:shade val="100000"/>
                  <a:satMod val="115000"/>
                </a:srgbClr>
              </a:gs>
            </a:gsLst>
            <a:lin ang="5400000" scaled="1"/>
            <a:tileRect/>
          </a:gradFill>
          <a:ln w="7620">
            <a:solidFill>
              <a:srgbClr val="194A99"/>
            </a:solidFill>
            <a:prstDash val="solid"/>
          </a:ln>
        </p:spPr>
        <p:txBody>
          <a:bodyPr/>
          <a:lstStyle/>
          <a:p>
            <a:endParaRPr lang="en-US"/>
          </a:p>
        </p:txBody>
      </p:sp>
      <p:sp>
        <p:nvSpPr>
          <p:cNvPr id="11" name="Text 8"/>
          <p:cNvSpPr/>
          <p:nvPr/>
        </p:nvSpPr>
        <p:spPr>
          <a:xfrm>
            <a:off x="870823" y="5620703"/>
            <a:ext cx="2812852" cy="299680"/>
          </a:xfrm>
          <a:prstGeom prst="rect">
            <a:avLst/>
          </a:prstGeom>
          <a:noFill/>
          <a:ln/>
        </p:spPr>
        <p:txBody>
          <a:bodyPr wrap="none" lIns="0" tIns="0" rIns="0" bIns="0" rtlCol="0" anchor="t"/>
          <a:lstStyle/>
          <a:p>
            <a:pPr marL="0" indent="0">
              <a:lnSpc>
                <a:spcPts val="23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Alerts and Notifications</a:t>
            </a:r>
            <a:endParaRPr lang="en-US" sz="2400" dirty="0">
              <a:solidFill>
                <a:srgbClr val="FFFF00"/>
              </a:solidFill>
              <a:latin typeface="Berlin Sans FB Demi" panose="020E0802020502020306" pitchFamily="34" charset="0"/>
            </a:endParaRPr>
          </a:p>
        </p:txBody>
      </p:sp>
      <p:sp>
        <p:nvSpPr>
          <p:cNvPr id="12" name="Text 9"/>
          <p:cNvSpPr/>
          <p:nvPr/>
        </p:nvSpPr>
        <p:spPr>
          <a:xfrm>
            <a:off x="870823" y="6035397"/>
            <a:ext cx="7402354" cy="1227296"/>
          </a:xfrm>
          <a:prstGeom prst="rect">
            <a:avLst/>
          </a:prstGeom>
          <a:noFill/>
          <a:ln/>
        </p:spPr>
        <p:txBody>
          <a:bodyPr wrap="square" lIns="0" tIns="0" rIns="0" bIns="0" rtlCol="0" anchor="t"/>
          <a:lstStyle/>
          <a:p>
            <a:pPr marL="0" indent="0">
              <a:lnSpc>
                <a:spcPts val="2400"/>
              </a:lnSpc>
              <a:buNone/>
            </a:pPr>
            <a:r>
              <a:rPr lang="en-US" sz="1500" dirty="0">
                <a:solidFill>
                  <a:srgbClr val="E2E6E9"/>
                </a:solidFill>
                <a:latin typeface="Merriweather" pitchFamily="34" charset="0"/>
                <a:ea typeface="Merriweather" pitchFamily="34" charset="-122"/>
                <a:cs typeface="Merriweather" pitchFamily="34" charset="-120"/>
              </a:rPr>
              <a:t>Stay on top of your finances with customizable alerts and notifications. Get notified about upcoming bill payments, low account balances, unusual spending activities, and more. Bank App ensures you're always informed and empowered to make informed financial decisions.</a:t>
            </a:r>
            <a:endParaRPr lang="en-US" sz="1500" dirty="0"/>
          </a:p>
        </p:txBody>
      </p:sp>
      <p:pic>
        <p:nvPicPr>
          <p:cNvPr id="13" name="Picture 12" descr="A logo of a globe and a graduation cap&#10;&#10;Description automatically generated">
            <a:extLst>
              <a:ext uri="{FF2B5EF4-FFF2-40B4-BE49-F238E27FC236}">
                <a16:creationId xmlns:a16="http://schemas.microsoft.com/office/drawing/2014/main" id="{68EC3C9B-C95C-6395-EEEE-7A7F3998B124}"/>
              </a:ext>
            </a:extLst>
          </p:cNvPr>
          <p:cNvPicPr>
            <a:picLocks noChangeAspect="1"/>
          </p:cNvPicPr>
          <p:nvPr/>
        </p:nvPicPr>
        <p:blipFill>
          <a:blip r:embed="rId4"/>
          <a:stretch>
            <a:fillRect/>
          </a:stretch>
        </p:blipFill>
        <p:spPr>
          <a:xfrm>
            <a:off x="0" y="0"/>
            <a:ext cx="1128032" cy="6702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3900" y="1103113"/>
            <a:ext cx="6789896" cy="646271"/>
          </a:xfrm>
          <a:prstGeom prst="rect">
            <a:avLst/>
          </a:prstGeom>
          <a:noFill/>
          <a:ln/>
        </p:spPr>
        <p:txBody>
          <a:bodyPr wrap="none" lIns="0" tIns="0" rIns="0" bIns="0" rtlCol="0" anchor="t"/>
          <a:lstStyle/>
          <a:p>
            <a:pPr marL="0" indent="0">
              <a:lnSpc>
                <a:spcPts val="505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Detailed Expense Tracking</a:t>
            </a:r>
            <a:endParaRPr lang="en-US" sz="5400" dirty="0">
              <a:solidFill>
                <a:srgbClr val="00B0F0"/>
              </a:solidFill>
              <a:latin typeface="Berlin Sans FB Demi" panose="020E0802020502020306" pitchFamily="34" charset="0"/>
            </a:endParaRPr>
          </a:p>
        </p:txBody>
      </p:sp>
      <p:sp>
        <p:nvSpPr>
          <p:cNvPr id="4" name="Text 1"/>
          <p:cNvSpPr/>
          <p:nvPr/>
        </p:nvSpPr>
        <p:spPr>
          <a:xfrm>
            <a:off x="658585" y="2836421"/>
            <a:ext cx="3014186" cy="323017"/>
          </a:xfrm>
          <a:prstGeom prst="rect">
            <a:avLst/>
          </a:prstGeom>
          <a:noFill/>
          <a:ln/>
        </p:spPr>
        <p:txBody>
          <a:bodyPr wrap="none" lIns="0" tIns="0" rIns="0" bIns="0" rtlCol="0" anchor="t"/>
          <a:lstStyle/>
          <a:p>
            <a:pPr marL="0" indent="0" algn="l">
              <a:lnSpc>
                <a:spcPts val="2500"/>
              </a:lnSpc>
              <a:buNone/>
            </a:pPr>
            <a:r>
              <a:rPr lang="en-US" sz="2400" b="1" dirty="0">
                <a:solidFill>
                  <a:srgbClr val="FFFF00"/>
                </a:solidFill>
                <a:latin typeface="Berlin Sans FB Demi" panose="020E0802020502020306" pitchFamily="34" charset="0"/>
                <a:ea typeface="Merriweather" pitchFamily="34" charset="-122"/>
                <a:cs typeface="Merriweather" pitchFamily="34" charset="-120"/>
              </a:rPr>
              <a:t>Expense Categorization</a:t>
            </a:r>
            <a:endParaRPr lang="en-US" sz="2400" b="1" dirty="0">
              <a:solidFill>
                <a:srgbClr val="FFFF00"/>
              </a:solidFill>
              <a:latin typeface="Berlin Sans FB Demi" panose="020E0802020502020306" pitchFamily="34" charset="0"/>
            </a:endParaRPr>
          </a:p>
        </p:txBody>
      </p:sp>
      <p:sp>
        <p:nvSpPr>
          <p:cNvPr id="5" name="Text 2"/>
          <p:cNvSpPr/>
          <p:nvPr/>
        </p:nvSpPr>
        <p:spPr>
          <a:xfrm>
            <a:off x="658585" y="3283501"/>
            <a:ext cx="4187428" cy="2316123"/>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Bank App's advanced expense tracking features allow you to categorize your transactions into intuitive categories, such as groceries, dining, transportation, and more. Gain a deeper understanding of your spending habits and identify areas for potential savings.</a:t>
            </a:r>
            <a:endParaRPr lang="en-US" sz="1600" dirty="0"/>
          </a:p>
        </p:txBody>
      </p:sp>
      <p:sp>
        <p:nvSpPr>
          <p:cNvPr id="7" name="Text 3"/>
          <p:cNvSpPr/>
          <p:nvPr/>
        </p:nvSpPr>
        <p:spPr>
          <a:xfrm>
            <a:off x="5156171" y="2836421"/>
            <a:ext cx="3062407" cy="323017"/>
          </a:xfrm>
          <a:prstGeom prst="rect">
            <a:avLst/>
          </a:prstGeom>
          <a:noFill/>
          <a:ln/>
        </p:spPr>
        <p:txBody>
          <a:bodyPr wrap="none" lIns="0" tIns="0" rIns="0" bIns="0" rtlCol="0" anchor="t"/>
          <a:lstStyle/>
          <a:p>
            <a:pPr marL="0" indent="0" algn="l">
              <a:lnSpc>
                <a:spcPts val="2500"/>
              </a:lnSpc>
              <a:buNone/>
            </a:pPr>
            <a:r>
              <a:rPr lang="en-US" sz="2400" b="1" dirty="0">
                <a:solidFill>
                  <a:srgbClr val="FFFF00"/>
                </a:solidFill>
                <a:latin typeface="Berlin Sans FB Demi" panose="020E0802020502020306" pitchFamily="34" charset="0"/>
                <a:ea typeface="Merriweather" pitchFamily="34" charset="-122"/>
                <a:cs typeface="Merriweather" pitchFamily="34" charset="-120"/>
              </a:rPr>
              <a:t>Reporting and Analytics</a:t>
            </a:r>
            <a:endParaRPr lang="en-US" sz="2400" b="1" dirty="0">
              <a:solidFill>
                <a:srgbClr val="FFFF00"/>
              </a:solidFill>
              <a:latin typeface="Berlin Sans FB Demi" panose="020E0802020502020306" pitchFamily="34" charset="0"/>
            </a:endParaRPr>
          </a:p>
        </p:txBody>
      </p:sp>
      <p:sp>
        <p:nvSpPr>
          <p:cNvPr id="8" name="Text 4"/>
          <p:cNvSpPr/>
          <p:nvPr/>
        </p:nvSpPr>
        <p:spPr>
          <a:xfrm>
            <a:off x="5156171" y="3283501"/>
            <a:ext cx="4187428" cy="2316123"/>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Easily access comprehensive expense reports and detailed transaction histories within Bank App. Analyze your spending trends over time, track your budget allocations, and generate custom reports to make informed financial decisions.</a:t>
            </a:r>
            <a:endParaRPr lang="en-US" sz="1600" dirty="0"/>
          </a:p>
        </p:txBody>
      </p:sp>
      <p:sp>
        <p:nvSpPr>
          <p:cNvPr id="10" name="Text 5"/>
          <p:cNvSpPr/>
          <p:nvPr/>
        </p:nvSpPr>
        <p:spPr>
          <a:xfrm>
            <a:off x="9653757" y="2836421"/>
            <a:ext cx="3029426" cy="323017"/>
          </a:xfrm>
          <a:prstGeom prst="rect">
            <a:avLst/>
          </a:prstGeom>
          <a:noFill/>
          <a:ln/>
        </p:spPr>
        <p:txBody>
          <a:bodyPr wrap="none" lIns="0" tIns="0" rIns="0" bIns="0" rtlCol="0" anchor="t"/>
          <a:lstStyle/>
          <a:p>
            <a:pPr marL="0" indent="0" algn="l">
              <a:lnSpc>
                <a:spcPts val="2500"/>
              </a:lnSpc>
              <a:buNone/>
            </a:pPr>
            <a:r>
              <a:rPr lang="en-US" sz="2400" b="1" dirty="0">
                <a:solidFill>
                  <a:srgbClr val="FFFF00"/>
                </a:solidFill>
                <a:latin typeface="Berlin Sans FB Demi" panose="020E0802020502020306" pitchFamily="34" charset="0"/>
                <a:ea typeface="Merriweather" pitchFamily="34" charset="-122"/>
                <a:cs typeface="Merriweather" pitchFamily="34" charset="-120"/>
              </a:rPr>
              <a:t>Financial Goal Tracking</a:t>
            </a:r>
            <a:endParaRPr lang="en-US" sz="2400" b="1" dirty="0">
              <a:solidFill>
                <a:srgbClr val="FFFF00"/>
              </a:solidFill>
              <a:latin typeface="Berlin Sans FB Demi" panose="020E0802020502020306" pitchFamily="34" charset="0"/>
            </a:endParaRPr>
          </a:p>
        </p:txBody>
      </p:sp>
      <p:sp>
        <p:nvSpPr>
          <p:cNvPr id="11" name="Text 6"/>
          <p:cNvSpPr/>
          <p:nvPr/>
        </p:nvSpPr>
        <p:spPr>
          <a:xfrm>
            <a:off x="9653757" y="3283501"/>
            <a:ext cx="4187428" cy="2316123"/>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Set personalized financial goals within Bank App, such as saving for a down payment or paying off debt. Monitor your progress, receive timely reminders, and adjust your goals as needed to stay motivated and on track with your financial objectives.</a:t>
            </a:r>
            <a:endParaRPr lang="en-US" sz="1600" dirty="0"/>
          </a:p>
        </p:txBody>
      </p:sp>
      <p:pic>
        <p:nvPicPr>
          <p:cNvPr id="6" name="Picture 5" descr="A logo of a globe and a graduation cap&#10;&#10;Description automatically generated">
            <a:extLst>
              <a:ext uri="{FF2B5EF4-FFF2-40B4-BE49-F238E27FC236}">
                <a16:creationId xmlns:a16="http://schemas.microsoft.com/office/drawing/2014/main" id="{B46B4068-B13B-868D-C9D9-3E68EE38F912}"/>
              </a:ext>
            </a:extLst>
          </p:cNvPr>
          <p:cNvPicPr>
            <a:picLocks noChangeAspect="1"/>
          </p:cNvPicPr>
          <p:nvPr/>
        </p:nvPicPr>
        <p:blipFill>
          <a:blip r:embed="rId3"/>
          <a:stretch>
            <a:fillRect/>
          </a:stretch>
        </p:blipFill>
        <p:spPr>
          <a:xfrm>
            <a:off x="0" y="0"/>
            <a:ext cx="1128032" cy="6702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0052051" y="0"/>
            <a:ext cx="4629149" cy="8229600"/>
          </a:xfrm>
          <a:prstGeom prst="rect">
            <a:avLst/>
          </a:prstGeom>
          <a:ln>
            <a:noFill/>
          </a:ln>
          <a:effectLst>
            <a:softEdge rad="112500"/>
          </a:effectLst>
        </p:spPr>
      </p:pic>
      <p:sp>
        <p:nvSpPr>
          <p:cNvPr id="3" name="Text 0"/>
          <p:cNvSpPr/>
          <p:nvPr/>
        </p:nvSpPr>
        <p:spPr>
          <a:xfrm>
            <a:off x="673537" y="878108"/>
            <a:ext cx="5038130" cy="601385"/>
          </a:xfrm>
          <a:prstGeom prst="rect">
            <a:avLst/>
          </a:prstGeom>
          <a:noFill/>
          <a:ln/>
        </p:spPr>
        <p:txBody>
          <a:bodyPr wrap="none" lIns="0" tIns="0" rIns="0" bIns="0" rtlCol="0" anchor="t"/>
          <a:lstStyle/>
          <a:p>
            <a:pPr marL="0" indent="0">
              <a:lnSpc>
                <a:spcPts val="470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Seamless Integration</a:t>
            </a:r>
            <a:endParaRPr lang="en-US" sz="5400" dirty="0">
              <a:solidFill>
                <a:srgbClr val="00B0F0"/>
              </a:solidFill>
              <a:latin typeface="Berlin Sans FB Demi" panose="020E0802020502020306" pitchFamily="34" charset="0"/>
            </a:endParaRPr>
          </a:p>
        </p:txBody>
      </p:sp>
      <p:pic>
        <p:nvPicPr>
          <p:cNvPr id="4" name="Image 1" descr="preencoded.png"/>
          <p:cNvPicPr>
            <a:picLocks noChangeAspect="1"/>
          </p:cNvPicPr>
          <p:nvPr/>
        </p:nvPicPr>
        <p:blipFill>
          <a:blip r:embed="rId4"/>
          <a:stretch>
            <a:fillRect/>
          </a:stretch>
        </p:blipFill>
        <p:spPr>
          <a:xfrm>
            <a:off x="673537" y="1511737"/>
            <a:ext cx="962263" cy="2032040"/>
          </a:xfrm>
          <a:prstGeom prst="rect">
            <a:avLst/>
          </a:prstGeom>
        </p:spPr>
      </p:pic>
      <p:sp>
        <p:nvSpPr>
          <p:cNvPr id="5" name="Text 1"/>
          <p:cNvSpPr/>
          <p:nvPr/>
        </p:nvSpPr>
        <p:spPr>
          <a:xfrm>
            <a:off x="1924407" y="1704142"/>
            <a:ext cx="2405658" cy="300752"/>
          </a:xfrm>
          <a:prstGeom prst="rect">
            <a:avLst/>
          </a:prstGeom>
          <a:noFill/>
          <a:ln/>
        </p:spPr>
        <p:txBody>
          <a:bodyPr wrap="none" lIns="0" tIns="0" rIns="0" bIns="0" rtlCol="0" anchor="t"/>
          <a:lstStyle/>
          <a:p>
            <a:pPr marL="0" indent="0" algn="l">
              <a:lnSpc>
                <a:spcPts val="23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Connect Accounts</a:t>
            </a:r>
            <a:endParaRPr lang="en-US" sz="2400" dirty="0">
              <a:solidFill>
                <a:srgbClr val="FFFF00"/>
              </a:solidFill>
              <a:latin typeface="Berlin Sans FB Demi" panose="020E0802020502020306" pitchFamily="34" charset="0"/>
            </a:endParaRPr>
          </a:p>
        </p:txBody>
      </p:sp>
      <p:sp>
        <p:nvSpPr>
          <p:cNvPr id="6" name="Text 2"/>
          <p:cNvSpPr/>
          <p:nvPr/>
        </p:nvSpPr>
        <p:spPr>
          <a:xfrm>
            <a:off x="1924407" y="2120265"/>
            <a:ext cx="6546056" cy="1231106"/>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Easily link all your bank accounts, credit cards, and debit cards to Bank App, regardless of the financial institutions. Enjoy a seamless and comprehensive view of your entire financial landscape in one place.</a:t>
            </a:r>
            <a:endParaRPr lang="en-US" sz="1500" dirty="0"/>
          </a:p>
        </p:txBody>
      </p:sp>
      <p:pic>
        <p:nvPicPr>
          <p:cNvPr id="7" name="Image 2" descr="preencoded.png"/>
          <p:cNvPicPr>
            <a:picLocks noChangeAspect="1"/>
          </p:cNvPicPr>
          <p:nvPr/>
        </p:nvPicPr>
        <p:blipFill>
          <a:blip r:embed="rId5"/>
          <a:stretch>
            <a:fillRect/>
          </a:stretch>
        </p:blipFill>
        <p:spPr>
          <a:xfrm>
            <a:off x="673537" y="3543776"/>
            <a:ext cx="962263" cy="2032040"/>
          </a:xfrm>
          <a:prstGeom prst="rect">
            <a:avLst/>
          </a:prstGeom>
        </p:spPr>
      </p:pic>
      <p:sp>
        <p:nvSpPr>
          <p:cNvPr id="8" name="Text 3"/>
          <p:cNvSpPr/>
          <p:nvPr/>
        </p:nvSpPr>
        <p:spPr>
          <a:xfrm>
            <a:off x="1924407" y="3736181"/>
            <a:ext cx="2487573" cy="300752"/>
          </a:xfrm>
          <a:prstGeom prst="rect">
            <a:avLst/>
          </a:prstGeom>
          <a:noFill/>
          <a:ln/>
        </p:spPr>
        <p:txBody>
          <a:bodyPr wrap="none" lIns="0" tIns="0" rIns="0" bIns="0" rtlCol="0" anchor="t"/>
          <a:lstStyle/>
          <a:p>
            <a:pPr marL="0" indent="0" algn="l">
              <a:lnSpc>
                <a:spcPts val="23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Unified Transactions</a:t>
            </a:r>
            <a:endParaRPr lang="en-US" sz="2400" dirty="0">
              <a:solidFill>
                <a:srgbClr val="FFFF00"/>
              </a:solidFill>
              <a:latin typeface="Berlin Sans FB Demi" panose="020E0802020502020306" pitchFamily="34" charset="0"/>
            </a:endParaRPr>
          </a:p>
        </p:txBody>
      </p:sp>
      <p:sp>
        <p:nvSpPr>
          <p:cNvPr id="9" name="Text 4"/>
          <p:cNvSpPr/>
          <p:nvPr/>
        </p:nvSpPr>
        <p:spPr>
          <a:xfrm>
            <a:off x="1924407" y="4152305"/>
            <a:ext cx="6546056" cy="1231106"/>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Bank App automatically aggregates and categorizes all your transactions from the connected accounts, providing a centralized and organized view of your financial activities. Say goodbye to the hassle of managing multiple apps or accounts.</a:t>
            </a:r>
            <a:endParaRPr lang="en-US" sz="1500" dirty="0"/>
          </a:p>
        </p:txBody>
      </p:sp>
      <p:pic>
        <p:nvPicPr>
          <p:cNvPr id="10" name="Image 3" descr="preencoded.png"/>
          <p:cNvPicPr>
            <a:picLocks noChangeAspect="1"/>
          </p:cNvPicPr>
          <p:nvPr/>
        </p:nvPicPr>
        <p:blipFill>
          <a:blip r:embed="rId6"/>
          <a:stretch>
            <a:fillRect/>
          </a:stretch>
        </p:blipFill>
        <p:spPr>
          <a:xfrm>
            <a:off x="673537" y="5575816"/>
            <a:ext cx="962263" cy="2032040"/>
          </a:xfrm>
          <a:prstGeom prst="rect">
            <a:avLst/>
          </a:prstGeom>
        </p:spPr>
      </p:pic>
      <p:sp>
        <p:nvSpPr>
          <p:cNvPr id="11" name="Text 5"/>
          <p:cNvSpPr/>
          <p:nvPr/>
        </p:nvSpPr>
        <p:spPr>
          <a:xfrm>
            <a:off x="1924407" y="5768221"/>
            <a:ext cx="2405658" cy="300752"/>
          </a:xfrm>
          <a:prstGeom prst="rect">
            <a:avLst/>
          </a:prstGeom>
          <a:noFill/>
          <a:ln/>
        </p:spPr>
        <p:txBody>
          <a:bodyPr wrap="none" lIns="0" tIns="0" rIns="0" bIns="0" rtlCol="0" anchor="t"/>
          <a:lstStyle/>
          <a:p>
            <a:pPr marL="0" indent="0" algn="l">
              <a:lnSpc>
                <a:spcPts val="23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Synchronized Data</a:t>
            </a:r>
            <a:endParaRPr lang="en-US" sz="2400" dirty="0">
              <a:solidFill>
                <a:srgbClr val="FFFF00"/>
              </a:solidFill>
              <a:latin typeface="Berlin Sans FB Demi" panose="020E0802020502020306" pitchFamily="34" charset="0"/>
            </a:endParaRPr>
          </a:p>
        </p:txBody>
      </p:sp>
      <p:sp>
        <p:nvSpPr>
          <p:cNvPr id="12" name="Text 6"/>
          <p:cNvSpPr/>
          <p:nvPr/>
        </p:nvSpPr>
        <p:spPr>
          <a:xfrm>
            <a:off x="1924407" y="6184344"/>
            <a:ext cx="6546056" cy="1231106"/>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Bank App ensures that your financial data is constantly synchronized across all your connected accounts, ensuring that the information you see is always up-to-date and accurate. Stay informed about your finances in real-time, no matter where you are.</a:t>
            </a:r>
            <a:endParaRPr lang="en-US" sz="1500" dirty="0"/>
          </a:p>
        </p:txBody>
      </p:sp>
      <p:pic>
        <p:nvPicPr>
          <p:cNvPr id="13" name="Picture 12" descr="A logo of a globe and a graduation cap&#10;&#10;Description automatically generated">
            <a:extLst>
              <a:ext uri="{FF2B5EF4-FFF2-40B4-BE49-F238E27FC236}">
                <a16:creationId xmlns:a16="http://schemas.microsoft.com/office/drawing/2014/main" id="{B9AAF60D-F4BE-3FBA-6670-D149342D7A46}"/>
              </a:ext>
            </a:extLst>
          </p:cNvPr>
          <p:cNvPicPr>
            <a:picLocks noChangeAspect="1"/>
          </p:cNvPicPr>
          <p:nvPr/>
        </p:nvPicPr>
        <p:blipFill>
          <a:blip r:embed="rId7"/>
          <a:stretch>
            <a:fillRect/>
          </a:stretch>
        </p:blipFill>
        <p:spPr>
          <a:xfrm>
            <a:off x="0" y="0"/>
            <a:ext cx="1128032" cy="6702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7478" y="1143833"/>
            <a:ext cx="5553670" cy="694253"/>
          </a:xfrm>
          <a:prstGeom prst="rect">
            <a:avLst/>
          </a:prstGeom>
          <a:noFill/>
          <a:ln/>
        </p:spPr>
        <p:txBody>
          <a:bodyPr wrap="none" lIns="0" tIns="0" rIns="0" bIns="0" rtlCol="0" anchor="t"/>
          <a:lstStyle/>
          <a:p>
            <a:pPr marL="0" indent="0">
              <a:lnSpc>
                <a:spcPts val="545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Top-Level Security</a:t>
            </a:r>
            <a:endParaRPr lang="en-US" sz="5400" dirty="0">
              <a:solidFill>
                <a:srgbClr val="00B0F0"/>
              </a:solidFill>
              <a:latin typeface="Berlin Sans FB Demi" panose="020E0802020502020306" pitchFamily="34" charset="0"/>
            </a:endParaRPr>
          </a:p>
        </p:txBody>
      </p:sp>
      <p:pic>
        <p:nvPicPr>
          <p:cNvPr id="3" name="Image 0" descr="preencoded.png"/>
          <p:cNvPicPr>
            <a:picLocks noChangeAspect="1"/>
          </p:cNvPicPr>
          <p:nvPr/>
        </p:nvPicPr>
        <p:blipFill>
          <a:blip r:embed="rId3"/>
          <a:stretch>
            <a:fillRect/>
          </a:stretch>
        </p:blipFill>
        <p:spPr>
          <a:xfrm>
            <a:off x="777478" y="2282309"/>
            <a:ext cx="555308" cy="555308"/>
          </a:xfrm>
          <a:prstGeom prst="rect">
            <a:avLst/>
          </a:prstGeom>
        </p:spPr>
      </p:pic>
      <p:sp>
        <p:nvSpPr>
          <p:cNvPr id="4" name="Text 1"/>
          <p:cNvSpPr/>
          <p:nvPr/>
        </p:nvSpPr>
        <p:spPr>
          <a:xfrm>
            <a:off x="777478" y="3059668"/>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FFFF00"/>
                </a:solidFill>
                <a:latin typeface="Berlin Sans FB Demi" panose="020E0802020502020306" pitchFamily="34" charset="0"/>
                <a:ea typeface="Merriweather" pitchFamily="34" charset="-122"/>
                <a:cs typeface="Merriweather" pitchFamily="34" charset="-120"/>
              </a:rPr>
              <a:t>Encrypted Data</a:t>
            </a:r>
            <a:endParaRPr lang="en-US" sz="2150" dirty="0">
              <a:solidFill>
                <a:srgbClr val="FFFF00"/>
              </a:solidFill>
              <a:latin typeface="Berlin Sans FB Demi" panose="020E0802020502020306" pitchFamily="34" charset="0"/>
            </a:endParaRPr>
          </a:p>
        </p:txBody>
      </p:sp>
      <p:sp>
        <p:nvSpPr>
          <p:cNvPr id="5" name="Text 2"/>
          <p:cNvSpPr/>
          <p:nvPr/>
        </p:nvSpPr>
        <p:spPr>
          <a:xfrm>
            <a:off x="777478" y="3539966"/>
            <a:ext cx="3018949" cy="3198614"/>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Bank App employs industry-leading encryption protocols to protect your sensitive financial data, ensuring that your personal information and transactions are kept safe from unauthorized access.</a:t>
            </a:r>
            <a:endParaRPr lang="en-US" sz="1700" dirty="0"/>
          </a:p>
        </p:txBody>
      </p:sp>
      <p:pic>
        <p:nvPicPr>
          <p:cNvPr id="6" name="Image 1" descr="preencoded.png"/>
          <p:cNvPicPr>
            <a:picLocks noChangeAspect="1"/>
          </p:cNvPicPr>
          <p:nvPr/>
        </p:nvPicPr>
        <p:blipFill>
          <a:blip r:embed="rId4"/>
          <a:stretch>
            <a:fillRect/>
          </a:stretch>
        </p:blipFill>
        <p:spPr>
          <a:xfrm>
            <a:off x="4129564" y="2282309"/>
            <a:ext cx="555308" cy="555308"/>
          </a:xfrm>
          <a:prstGeom prst="rect">
            <a:avLst/>
          </a:prstGeom>
        </p:spPr>
      </p:pic>
      <p:sp>
        <p:nvSpPr>
          <p:cNvPr id="7" name="Text 3"/>
          <p:cNvSpPr/>
          <p:nvPr/>
        </p:nvSpPr>
        <p:spPr>
          <a:xfrm>
            <a:off x="4129564" y="3059668"/>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FFFF00"/>
                </a:solidFill>
                <a:latin typeface="Berlin Sans FB Demi" panose="020E0802020502020306" pitchFamily="34" charset="0"/>
                <a:ea typeface="Merriweather" pitchFamily="34" charset="-122"/>
                <a:cs typeface="Merriweather" pitchFamily="34" charset="-120"/>
              </a:rPr>
              <a:t>Fraud Protection</a:t>
            </a:r>
            <a:endParaRPr lang="en-US" sz="2150" dirty="0">
              <a:solidFill>
                <a:srgbClr val="FFFF00"/>
              </a:solidFill>
              <a:latin typeface="Berlin Sans FB Demi" panose="020E0802020502020306" pitchFamily="34" charset="0"/>
            </a:endParaRPr>
          </a:p>
        </p:txBody>
      </p:sp>
      <p:sp>
        <p:nvSpPr>
          <p:cNvPr id="8" name="Text 4"/>
          <p:cNvSpPr/>
          <p:nvPr/>
        </p:nvSpPr>
        <p:spPr>
          <a:xfrm>
            <a:off x="4129564" y="3539966"/>
            <a:ext cx="3019068" cy="3198614"/>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With advanced fraud detection algorithms, Bank App continuously monitors your account activity to promptly identify and flag any suspicious transactions, allowing you to take immediate action to safeguard your finances.</a:t>
            </a:r>
            <a:endParaRPr lang="en-US" sz="1700" dirty="0"/>
          </a:p>
        </p:txBody>
      </p:sp>
      <p:pic>
        <p:nvPicPr>
          <p:cNvPr id="9" name="Image 2" descr="preencoded.png"/>
          <p:cNvPicPr>
            <a:picLocks noChangeAspect="1"/>
          </p:cNvPicPr>
          <p:nvPr/>
        </p:nvPicPr>
        <p:blipFill>
          <a:blip r:embed="rId5"/>
          <a:stretch>
            <a:fillRect/>
          </a:stretch>
        </p:blipFill>
        <p:spPr>
          <a:xfrm>
            <a:off x="7481768" y="2282309"/>
            <a:ext cx="555308" cy="555308"/>
          </a:xfrm>
          <a:prstGeom prst="rect">
            <a:avLst/>
          </a:prstGeom>
        </p:spPr>
      </p:pic>
      <p:sp>
        <p:nvSpPr>
          <p:cNvPr id="10" name="Text 5"/>
          <p:cNvSpPr/>
          <p:nvPr/>
        </p:nvSpPr>
        <p:spPr>
          <a:xfrm>
            <a:off x="7481768" y="3059668"/>
            <a:ext cx="3109794" cy="694134"/>
          </a:xfrm>
          <a:prstGeom prst="rect">
            <a:avLst/>
          </a:prstGeom>
          <a:noFill/>
          <a:ln/>
        </p:spPr>
        <p:txBody>
          <a:bodyPr wrap="square" lIns="0" tIns="0" rIns="0" bIns="0" rtlCol="0" anchor="t"/>
          <a:lstStyle/>
          <a:p>
            <a:pPr marL="0" indent="0" algn="l">
              <a:lnSpc>
                <a:spcPts val="2700"/>
              </a:lnSpc>
              <a:buNone/>
            </a:pPr>
            <a:r>
              <a:rPr lang="en-US" sz="2150" dirty="0">
                <a:solidFill>
                  <a:srgbClr val="FFFF00"/>
                </a:solidFill>
                <a:latin typeface="Berlin Sans FB Demi" panose="020E0802020502020306" pitchFamily="34" charset="0"/>
                <a:ea typeface="Merriweather" pitchFamily="34" charset="-122"/>
                <a:cs typeface="Merriweather" pitchFamily="34" charset="-120"/>
              </a:rPr>
              <a:t>Biometric Authentication</a:t>
            </a:r>
            <a:endParaRPr lang="en-US" sz="2150" dirty="0">
              <a:solidFill>
                <a:srgbClr val="FFFF00"/>
              </a:solidFill>
              <a:latin typeface="Berlin Sans FB Demi" panose="020E0802020502020306" pitchFamily="34" charset="0"/>
            </a:endParaRPr>
          </a:p>
        </p:txBody>
      </p:sp>
      <p:sp>
        <p:nvSpPr>
          <p:cNvPr id="11" name="Text 6"/>
          <p:cNvSpPr/>
          <p:nvPr/>
        </p:nvSpPr>
        <p:spPr>
          <a:xfrm>
            <a:off x="7481768" y="3887033"/>
            <a:ext cx="3018949" cy="3198614"/>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Secure your account with Bank App's biometric authentication features, such as fingerprint or facial recognition. This added layer of security ensures that only you can access your financial information, providing peace of mind.</a:t>
            </a:r>
            <a:endParaRPr lang="en-US" sz="1700" dirty="0"/>
          </a:p>
        </p:txBody>
      </p:sp>
      <p:pic>
        <p:nvPicPr>
          <p:cNvPr id="12" name="Image 3" descr="preencoded.png"/>
          <p:cNvPicPr>
            <a:picLocks noChangeAspect="1"/>
          </p:cNvPicPr>
          <p:nvPr/>
        </p:nvPicPr>
        <p:blipFill>
          <a:blip r:embed="rId6"/>
          <a:stretch>
            <a:fillRect/>
          </a:stretch>
        </p:blipFill>
        <p:spPr>
          <a:xfrm>
            <a:off x="10833854" y="2282309"/>
            <a:ext cx="555308" cy="555308"/>
          </a:xfrm>
          <a:prstGeom prst="rect">
            <a:avLst/>
          </a:prstGeom>
        </p:spPr>
      </p:pic>
      <p:sp>
        <p:nvSpPr>
          <p:cNvPr id="13" name="Text 7"/>
          <p:cNvSpPr/>
          <p:nvPr/>
        </p:nvSpPr>
        <p:spPr>
          <a:xfrm>
            <a:off x="10833854" y="3059668"/>
            <a:ext cx="2845237" cy="347067"/>
          </a:xfrm>
          <a:prstGeom prst="rect">
            <a:avLst/>
          </a:prstGeom>
          <a:noFill/>
          <a:ln/>
        </p:spPr>
        <p:txBody>
          <a:bodyPr wrap="none" lIns="0" tIns="0" rIns="0" bIns="0" rtlCol="0" anchor="t"/>
          <a:lstStyle/>
          <a:p>
            <a:pPr marL="0" indent="0" algn="l">
              <a:lnSpc>
                <a:spcPts val="2700"/>
              </a:lnSpc>
              <a:buNone/>
            </a:pPr>
            <a:r>
              <a:rPr lang="en-US" sz="2150" dirty="0">
                <a:solidFill>
                  <a:srgbClr val="FFFF00"/>
                </a:solidFill>
                <a:latin typeface="Berlin Sans FB Demi" panose="020E0802020502020306" pitchFamily="34" charset="0"/>
                <a:ea typeface="Merriweather" pitchFamily="34" charset="-122"/>
                <a:cs typeface="Merriweather" pitchFamily="34" charset="-120"/>
              </a:rPr>
              <a:t>Cloud-Based Backup</a:t>
            </a:r>
            <a:endParaRPr lang="en-US" sz="2150" dirty="0">
              <a:solidFill>
                <a:srgbClr val="FFFF00"/>
              </a:solidFill>
              <a:latin typeface="Berlin Sans FB Demi" panose="020E0802020502020306" pitchFamily="34" charset="0"/>
            </a:endParaRPr>
          </a:p>
        </p:txBody>
      </p:sp>
      <p:sp>
        <p:nvSpPr>
          <p:cNvPr id="14" name="Text 8"/>
          <p:cNvSpPr/>
          <p:nvPr/>
        </p:nvSpPr>
        <p:spPr>
          <a:xfrm>
            <a:off x="10833854" y="3539966"/>
            <a:ext cx="3019068" cy="284321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Bank App's secure cloud-based storage solution ensures that your financial data is safely backed up, allowing you to easily restore your information in the event of any device loss or damage.</a:t>
            </a:r>
            <a:endParaRPr lang="en-US" sz="1700" dirty="0"/>
          </a:p>
        </p:txBody>
      </p:sp>
      <p:pic>
        <p:nvPicPr>
          <p:cNvPr id="18" name="Picture 17" descr="A logo of a globe and a graduation cap&#10;&#10;Description automatically generated">
            <a:extLst>
              <a:ext uri="{FF2B5EF4-FFF2-40B4-BE49-F238E27FC236}">
                <a16:creationId xmlns:a16="http://schemas.microsoft.com/office/drawing/2014/main" id="{38DFB52D-B7FB-7C93-0262-852EA0BBA793}"/>
              </a:ext>
            </a:extLst>
          </p:cNvPr>
          <p:cNvPicPr>
            <a:picLocks noChangeAspect="1"/>
          </p:cNvPicPr>
          <p:nvPr/>
        </p:nvPicPr>
        <p:blipFill>
          <a:blip r:embed="rId7"/>
          <a:stretch>
            <a:fillRect/>
          </a:stretch>
        </p:blipFill>
        <p:spPr>
          <a:xfrm>
            <a:off x="0" y="0"/>
            <a:ext cx="1128032" cy="6702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49053"/>
            <a:ext cx="14630400" cy="2514600"/>
          </a:xfrm>
          <a:prstGeom prst="rect">
            <a:avLst/>
          </a:prstGeom>
        </p:spPr>
      </p:pic>
      <p:sp>
        <p:nvSpPr>
          <p:cNvPr id="3" name="Text 0"/>
          <p:cNvSpPr/>
          <p:nvPr/>
        </p:nvSpPr>
        <p:spPr>
          <a:xfrm>
            <a:off x="704255" y="3091994"/>
            <a:ext cx="7459623" cy="628769"/>
          </a:xfrm>
          <a:prstGeom prst="rect">
            <a:avLst/>
          </a:prstGeom>
          <a:noFill/>
          <a:ln/>
        </p:spPr>
        <p:txBody>
          <a:bodyPr wrap="none" lIns="0" tIns="0" rIns="0" bIns="0" rtlCol="0" anchor="t"/>
          <a:lstStyle/>
          <a:p>
            <a:pPr marL="0" indent="0">
              <a:lnSpc>
                <a:spcPts val="4950"/>
              </a:lnSpc>
              <a:buNone/>
            </a:pPr>
            <a:r>
              <a:rPr lang="en-US" sz="5400" dirty="0">
                <a:solidFill>
                  <a:srgbClr val="00B0F0"/>
                </a:solidFill>
                <a:latin typeface="Berlin Sans FB Demi" panose="020E0802020502020306" pitchFamily="34" charset="0"/>
                <a:ea typeface="Merriweather" pitchFamily="34" charset="-122"/>
                <a:cs typeface="Merriweather" pitchFamily="34" charset="-120"/>
              </a:rPr>
              <a:t>Take Control of Your Finances</a:t>
            </a:r>
            <a:endParaRPr lang="en-US" sz="5400" dirty="0">
              <a:solidFill>
                <a:srgbClr val="00B0F0"/>
              </a:solidFill>
              <a:latin typeface="Berlin Sans FB Demi" panose="020E0802020502020306" pitchFamily="34" charset="0"/>
            </a:endParaRPr>
          </a:p>
        </p:txBody>
      </p:sp>
      <p:sp>
        <p:nvSpPr>
          <p:cNvPr id="4" name="Shape 1"/>
          <p:cNvSpPr/>
          <p:nvPr/>
        </p:nvSpPr>
        <p:spPr>
          <a:xfrm>
            <a:off x="704255" y="4336137"/>
            <a:ext cx="452676" cy="45267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5" name="Text 2"/>
          <p:cNvSpPr/>
          <p:nvPr/>
        </p:nvSpPr>
        <p:spPr>
          <a:xfrm>
            <a:off x="864156" y="4411504"/>
            <a:ext cx="132874" cy="301823"/>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Merriweather" pitchFamily="34" charset="0"/>
                <a:ea typeface="Merriweather" pitchFamily="34" charset="-122"/>
                <a:cs typeface="Merriweather" pitchFamily="34" charset="-120"/>
              </a:rPr>
              <a:t>1</a:t>
            </a:r>
            <a:endParaRPr lang="en-US" sz="2350" dirty="0"/>
          </a:p>
        </p:txBody>
      </p:sp>
      <p:sp>
        <p:nvSpPr>
          <p:cNvPr id="6" name="Text 3"/>
          <p:cNvSpPr/>
          <p:nvPr/>
        </p:nvSpPr>
        <p:spPr>
          <a:xfrm>
            <a:off x="1358146" y="4336137"/>
            <a:ext cx="3829050" cy="314444"/>
          </a:xfrm>
          <a:prstGeom prst="rect">
            <a:avLst/>
          </a:prstGeom>
          <a:noFill/>
          <a:ln/>
        </p:spPr>
        <p:txBody>
          <a:bodyPr wrap="none" lIns="0" tIns="0" rIns="0" bIns="0" rtlCol="0" anchor="t"/>
          <a:lstStyle/>
          <a:p>
            <a:pPr marL="0" indent="0">
              <a:lnSpc>
                <a:spcPts val="24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Unified Financial Management</a:t>
            </a:r>
            <a:endParaRPr lang="en-US" sz="2400" dirty="0">
              <a:solidFill>
                <a:srgbClr val="FFFF00"/>
              </a:solidFill>
              <a:latin typeface="Berlin Sans FB Demi" panose="020E0802020502020306" pitchFamily="34" charset="0"/>
            </a:endParaRPr>
          </a:p>
        </p:txBody>
      </p:sp>
      <p:sp>
        <p:nvSpPr>
          <p:cNvPr id="7" name="Text 4"/>
          <p:cNvSpPr/>
          <p:nvPr/>
        </p:nvSpPr>
        <p:spPr>
          <a:xfrm>
            <a:off x="1358146" y="4771311"/>
            <a:ext cx="5856446" cy="965835"/>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Merriweather" pitchFamily="34" charset="0"/>
                <a:ea typeface="Merriweather" pitchFamily="34" charset="-122"/>
                <a:cs typeface="Merriweather" pitchFamily="34" charset="-120"/>
              </a:rPr>
              <a:t>Bank App brings all your financial accounts together in one convenient, user-friendly platform, empowering you to manage your finances with ease.</a:t>
            </a:r>
            <a:endParaRPr lang="en-US" sz="1550" dirty="0"/>
          </a:p>
        </p:txBody>
      </p:sp>
      <p:sp>
        <p:nvSpPr>
          <p:cNvPr id="8" name="Shape 5"/>
          <p:cNvSpPr/>
          <p:nvPr/>
        </p:nvSpPr>
        <p:spPr>
          <a:xfrm>
            <a:off x="7415808" y="4336137"/>
            <a:ext cx="452676" cy="45267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9" name="Text 6"/>
          <p:cNvSpPr/>
          <p:nvPr/>
        </p:nvSpPr>
        <p:spPr>
          <a:xfrm>
            <a:off x="7551896" y="4411504"/>
            <a:ext cx="180499" cy="301823"/>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Merriweather" pitchFamily="34" charset="0"/>
                <a:ea typeface="Merriweather" pitchFamily="34" charset="-122"/>
                <a:cs typeface="Merriweather" pitchFamily="34" charset="-120"/>
              </a:rPr>
              <a:t>2</a:t>
            </a:r>
            <a:endParaRPr lang="en-US" sz="2350" dirty="0"/>
          </a:p>
        </p:txBody>
      </p:sp>
      <p:sp>
        <p:nvSpPr>
          <p:cNvPr id="10" name="Text 7"/>
          <p:cNvSpPr/>
          <p:nvPr/>
        </p:nvSpPr>
        <p:spPr>
          <a:xfrm>
            <a:off x="8069699" y="4336137"/>
            <a:ext cx="5602605" cy="314444"/>
          </a:xfrm>
          <a:prstGeom prst="rect">
            <a:avLst/>
          </a:prstGeom>
          <a:noFill/>
          <a:ln/>
        </p:spPr>
        <p:txBody>
          <a:bodyPr wrap="none" lIns="0" tIns="0" rIns="0" bIns="0" rtlCol="0" anchor="t"/>
          <a:lstStyle/>
          <a:p>
            <a:pPr marL="0" indent="0">
              <a:lnSpc>
                <a:spcPts val="24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Easy Payment Services</a:t>
            </a:r>
            <a:endParaRPr lang="en-US" sz="2000" dirty="0">
              <a:solidFill>
                <a:srgbClr val="FFFF00"/>
              </a:solidFill>
              <a:latin typeface="Berlin Sans FB Demi" panose="020E0802020502020306" pitchFamily="34" charset="0"/>
            </a:endParaRPr>
          </a:p>
        </p:txBody>
      </p:sp>
      <p:sp>
        <p:nvSpPr>
          <p:cNvPr id="11" name="Text 8"/>
          <p:cNvSpPr/>
          <p:nvPr/>
        </p:nvSpPr>
        <p:spPr>
          <a:xfrm>
            <a:off x="8069699" y="4771311"/>
            <a:ext cx="5856446" cy="965835"/>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Merriweather" pitchFamily="34" charset="0"/>
                <a:ea typeface="Merriweather" pitchFamily="34" charset="-122"/>
                <a:cs typeface="Merriweather" pitchFamily="34" charset="-120"/>
              </a:rPr>
              <a:t>Use fast payment options that work for you. Get helpful tips and advice to manage your money, save more, and reach your financial goals with confidence.</a:t>
            </a:r>
            <a:endParaRPr lang="en-US" sz="1550" dirty="0"/>
          </a:p>
        </p:txBody>
      </p:sp>
      <p:sp>
        <p:nvSpPr>
          <p:cNvPr id="12" name="Shape 9"/>
          <p:cNvSpPr/>
          <p:nvPr/>
        </p:nvSpPr>
        <p:spPr>
          <a:xfrm>
            <a:off x="704255" y="6164699"/>
            <a:ext cx="452676" cy="45267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846058" y="6240066"/>
            <a:ext cx="169069" cy="301823"/>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Merriweather" pitchFamily="34" charset="0"/>
                <a:ea typeface="Merriweather" pitchFamily="34" charset="-122"/>
                <a:cs typeface="Merriweather" pitchFamily="34" charset="-120"/>
              </a:rPr>
              <a:t>3</a:t>
            </a:r>
            <a:endParaRPr lang="en-US" sz="2350" dirty="0"/>
          </a:p>
        </p:txBody>
      </p:sp>
      <p:sp>
        <p:nvSpPr>
          <p:cNvPr id="14" name="Text 11"/>
          <p:cNvSpPr/>
          <p:nvPr/>
        </p:nvSpPr>
        <p:spPr>
          <a:xfrm>
            <a:off x="1358146" y="6164699"/>
            <a:ext cx="4624864" cy="314444"/>
          </a:xfrm>
          <a:prstGeom prst="rect">
            <a:avLst/>
          </a:prstGeom>
          <a:noFill/>
          <a:ln/>
        </p:spPr>
        <p:txBody>
          <a:bodyPr wrap="none" lIns="0" tIns="0" rIns="0" bIns="0" rtlCol="0" anchor="t"/>
          <a:lstStyle/>
          <a:p>
            <a:pPr marL="0" indent="0">
              <a:lnSpc>
                <a:spcPts val="24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Robust Security and Fraud Protection</a:t>
            </a:r>
            <a:endParaRPr lang="en-US" sz="2400" dirty="0">
              <a:solidFill>
                <a:srgbClr val="FFFF00"/>
              </a:solidFill>
              <a:latin typeface="Berlin Sans FB Demi" panose="020E0802020502020306" pitchFamily="34" charset="0"/>
            </a:endParaRPr>
          </a:p>
        </p:txBody>
      </p:sp>
      <p:sp>
        <p:nvSpPr>
          <p:cNvPr id="15" name="Text 12"/>
          <p:cNvSpPr/>
          <p:nvPr/>
        </p:nvSpPr>
        <p:spPr>
          <a:xfrm>
            <a:off x="1358146" y="6599873"/>
            <a:ext cx="5856446" cy="965835"/>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Merriweather" pitchFamily="34" charset="0"/>
                <a:ea typeface="Merriweather" pitchFamily="34" charset="-122"/>
                <a:cs typeface="Merriweather" pitchFamily="34" charset="-120"/>
              </a:rPr>
              <a:t>Rest assured that your financial data is safeguarded with advanced encryption, biometric authentication, and real-time fraud monitoring.</a:t>
            </a:r>
            <a:endParaRPr lang="en-US" sz="1550" dirty="0"/>
          </a:p>
        </p:txBody>
      </p:sp>
      <p:sp>
        <p:nvSpPr>
          <p:cNvPr id="16" name="Shape 13"/>
          <p:cNvSpPr/>
          <p:nvPr/>
        </p:nvSpPr>
        <p:spPr>
          <a:xfrm>
            <a:off x="7415808" y="6164699"/>
            <a:ext cx="452676" cy="45267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17" name="Text 14"/>
          <p:cNvSpPr/>
          <p:nvPr/>
        </p:nvSpPr>
        <p:spPr>
          <a:xfrm>
            <a:off x="7544872" y="6240066"/>
            <a:ext cx="194429" cy="301823"/>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Merriweather" pitchFamily="34" charset="0"/>
                <a:ea typeface="Merriweather" pitchFamily="34" charset="-122"/>
                <a:cs typeface="Merriweather" pitchFamily="34" charset="-120"/>
              </a:rPr>
              <a:t>4</a:t>
            </a:r>
            <a:endParaRPr lang="en-US" sz="2350" dirty="0"/>
          </a:p>
        </p:txBody>
      </p:sp>
      <p:sp>
        <p:nvSpPr>
          <p:cNvPr id="18" name="Text 15"/>
          <p:cNvSpPr/>
          <p:nvPr/>
        </p:nvSpPr>
        <p:spPr>
          <a:xfrm>
            <a:off x="8069699" y="6164699"/>
            <a:ext cx="4336256" cy="314444"/>
          </a:xfrm>
          <a:prstGeom prst="rect">
            <a:avLst/>
          </a:prstGeom>
          <a:noFill/>
          <a:ln/>
        </p:spPr>
        <p:txBody>
          <a:bodyPr wrap="none" lIns="0" tIns="0" rIns="0" bIns="0" rtlCol="0" anchor="t"/>
          <a:lstStyle/>
          <a:p>
            <a:pPr marL="0" indent="0">
              <a:lnSpc>
                <a:spcPts val="2450"/>
              </a:lnSpc>
              <a:buNone/>
            </a:pPr>
            <a:r>
              <a:rPr lang="en-US" sz="2400" dirty="0">
                <a:solidFill>
                  <a:srgbClr val="FFFF00"/>
                </a:solidFill>
                <a:latin typeface="Berlin Sans FB Demi" panose="020E0802020502020306" pitchFamily="34" charset="0"/>
                <a:ea typeface="Merriweather" pitchFamily="34" charset="-122"/>
                <a:cs typeface="Merriweather" pitchFamily="34" charset="-120"/>
              </a:rPr>
              <a:t>Seamless Integration Across Banks</a:t>
            </a:r>
            <a:endParaRPr lang="en-US" sz="2400" dirty="0">
              <a:solidFill>
                <a:srgbClr val="FFFF00"/>
              </a:solidFill>
              <a:latin typeface="Berlin Sans FB Demi" panose="020E0802020502020306" pitchFamily="34" charset="0"/>
            </a:endParaRPr>
          </a:p>
        </p:txBody>
      </p:sp>
      <p:sp>
        <p:nvSpPr>
          <p:cNvPr id="19" name="Text 16"/>
          <p:cNvSpPr/>
          <p:nvPr/>
        </p:nvSpPr>
        <p:spPr>
          <a:xfrm>
            <a:off x="8069699" y="6599873"/>
            <a:ext cx="5856446" cy="965835"/>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Merriweather" pitchFamily="34" charset="0"/>
                <a:ea typeface="Merriweather" pitchFamily="34" charset="-122"/>
                <a:cs typeface="Merriweather" pitchFamily="34" charset="-120"/>
              </a:rPr>
              <a:t>Enjoy a seamless banking experience by connecting all your accounts from different financial institutions, ensuring a comprehensive view of your finances.</a:t>
            </a:r>
            <a:endParaRPr lang="en-US" sz="1550" dirty="0"/>
          </a:p>
        </p:txBody>
      </p:sp>
      <p:pic>
        <p:nvPicPr>
          <p:cNvPr id="20" name="Picture 19" descr="A logo of a globe and a graduation cap&#10;&#10;Description automatically generated">
            <a:extLst>
              <a:ext uri="{FF2B5EF4-FFF2-40B4-BE49-F238E27FC236}">
                <a16:creationId xmlns:a16="http://schemas.microsoft.com/office/drawing/2014/main" id="{730FEB40-8EC3-A1CD-B011-E8930BA35105}"/>
              </a:ext>
            </a:extLst>
          </p:cNvPr>
          <p:cNvPicPr>
            <a:picLocks noChangeAspect="1"/>
          </p:cNvPicPr>
          <p:nvPr/>
        </p:nvPicPr>
        <p:blipFill>
          <a:blip r:embed="rId4"/>
          <a:stretch>
            <a:fillRect/>
          </a:stretch>
        </p:blipFill>
        <p:spPr>
          <a:xfrm>
            <a:off x="0" y="-49053"/>
            <a:ext cx="1128032" cy="6702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TotalTime>
  <Words>1118</Words>
  <Application>Microsoft Office PowerPoint</Application>
  <PresentationFormat>Custom</PresentationFormat>
  <Paragraphs>88</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Berlin Sans FB Demi</vt: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20812021100722</cp:lastModifiedBy>
  <cp:revision>6</cp:revision>
  <dcterms:created xsi:type="dcterms:W3CDTF">2024-10-10T13:16:30Z</dcterms:created>
  <dcterms:modified xsi:type="dcterms:W3CDTF">2024-10-13T11:56:21Z</dcterms:modified>
</cp:coreProperties>
</file>